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</p:sldIdLst>
  <p:sldSz cx="12192000" cy="6858000"/>
  <p:notesSz cx="6858000" cy="9144000"/>
  <p:embeddedFontLst>
    <p:embeddedFont>
      <p:font typeface="Epilogue" pitchFamily="2" charset="0"/>
      <p:regular r:id="rId15"/>
      <p:bold r:id="rId16"/>
      <p:italic r:id="rId17"/>
      <p:boldItalic r:id="rId18"/>
    </p:embeddedFont>
    <p:embeddedFont>
      <p:font typeface="Fraunces Medium" pitchFamily="2" charset="0"/>
      <p:regular r:id="rId19"/>
      <p:bold r:id="rId20"/>
      <p:italic r:id="rId21"/>
      <p:boldItalic r:id="rId22"/>
    </p:embeddedFont>
    <p:embeddedFont>
      <p:font typeface="Montserrat" pitchFamily="2" charset="0"/>
      <p:regular r:id="rId23"/>
      <p:bold r:id="rId24"/>
      <p:italic r:id="rId25"/>
      <p:boldItalic r:id="rId26"/>
    </p:embeddedFont>
    <p:embeddedFont>
      <p:font typeface="Oswald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5"/>
    <p:restoredTop sz="78425"/>
  </p:normalViewPr>
  <p:slideViewPr>
    <p:cSldViewPr snapToGrid="0">
      <p:cViewPr>
        <p:scale>
          <a:sx n="85" d="100"/>
          <a:sy n="85" d="100"/>
        </p:scale>
        <p:origin x="968" y="1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ace415e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ace415e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ace415e5b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ace415e5b_0_9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2bace415e5b_0_9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ace415e5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ace415e5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ace415e5b_0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ace415e5b_0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ace415e5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ace415e5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ace415e5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ace415e5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ace415e5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bace415e5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ace415e5b_0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2bace415e5b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ace415e5b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ace415e5b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ace415e5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bace415e5b_0_4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7" name="Google Shape;167;g2bace415e5b_0_4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ace415e5b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ace415e5b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ace415e5b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ace415e5b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01A025-3955-1C0D-EC07-9AAF4E6AEAB4}"/>
              </a:ext>
            </a:extLst>
          </p:cNvPr>
          <p:cNvSpPr/>
          <p:nvPr/>
        </p:nvSpPr>
        <p:spPr>
          <a:xfrm>
            <a:off x="601800" y="945800"/>
            <a:ext cx="10988400" cy="50355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Google Shape;104;p16"/>
          <p:cNvSpPr txBox="1"/>
          <p:nvPr/>
        </p:nvSpPr>
        <p:spPr>
          <a:xfrm>
            <a:off x="549892" y="374958"/>
            <a:ext cx="3819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Попов Андрей Викторович</a:t>
            </a:r>
            <a:endParaRPr sz="1600" dirty="0">
              <a:solidFill>
                <a:srgbClr val="000000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 rot="10800000">
            <a:off x="601800" y="945800"/>
            <a:ext cx="10988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" name="Google Shape;107;p16"/>
          <p:cNvGrpSpPr/>
          <p:nvPr/>
        </p:nvGrpSpPr>
        <p:grpSpPr>
          <a:xfrm>
            <a:off x="11100545" y="440206"/>
            <a:ext cx="490242" cy="238025"/>
            <a:chOff x="291051" y="6104250"/>
            <a:chExt cx="752250" cy="365350"/>
          </a:xfrm>
        </p:grpSpPr>
        <p:pic>
          <p:nvPicPr>
            <p:cNvPr id="108" name="Google Shape;108;p16"/>
            <p:cNvPicPr preferRelativeResize="0"/>
            <p:nvPr/>
          </p:nvPicPr>
          <p:blipFill rotWithShape="1">
            <a:blip r:embed="rId3">
              <a:alphaModFix/>
            </a:blip>
            <a:srcRect r="80985"/>
            <a:stretch/>
          </p:blipFill>
          <p:spPr>
            <a:xfrm>
              <a:off x="291051" y="6104250"/>
              <a:ext cx="527275" cy="36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6"/>
            <p:cNvPicPr preferRelativeResize="0"/>
            <p:nvPr/>
          </p:nvPicPr>
          <p:blipFill rotWithShape="1">
            <a:blip r:embed="rId3">
              <a:alphaModFix/>
            </a:blip>
            <a:srcRect l="22416" r="69470"/>
            <a:stretch/>
          </p:blipFill>
          <p:spPr>
            <a:xfrm>
              <a:off x="818325" y="6104250"/>
              <a:ext cx="224977" cy="36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6"/>
          <p:cNvSpPr txBox="1"/>
          <p:nvPr/>
        </p:nvSpPr>
        <p:spPr>
          <a:xfrm>
            <a:off x="7896217" y="6085558"/>
            <a:ext cx="3819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Oswald"/>
                <a:ea typeface="Oswald"/>
                <a:cs typeface="Oswald"/>
                <a:sym typeface="Oswald"/>
              </a:rPr>
              <a:t>ФИО руководителя проекта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 rot="10800000">
            <a:off x="601800" y="5981375"/>
            <a:ext cx="10988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6"/>
          <p:cNvSpPr txBox="1"/>
          <p:nvPr/>
        </p:nvSpPr>
        <p:spPr>
          <a:xfrm>
            <a:off x="549900" y="6085550"/>
            <a:ext cx="37773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Oswald"/>
                <a:ea typeface="Oswald"/>
                <a:cs typeface="Oswald"/>
                <a:sym typeface="Oswald"/>
              </a:rPr>
              <a:t>ДАТА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14C06AF-F342-03A2-A718-40F81674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0" y="954608"/>
            <a:ext cx="3351177" cy="5026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E0D822-5727-464B-AC31-9B656494E3AE}"/>
              </a:ext>
            </a:extLst>
          </p:cNvPr>
          <p:cNvSpPr txBox="1"/>
          <p:nvPr/>
        </p:nvSpPr>
        <p:spPr>
          <a:xfrm>
            <a:off x="5490739" y="1927653"/>
            <a:ext cx="481095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AI-SEO Architects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Мультиагентная RAG-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автоматизации SEO-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агентства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 Попов Андрей Викторович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Начало обучения – 05.01.2025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5"/>
          <p:cNvCxnSpPr/>
          <p:nvPr/>
        </p:nvCxnSpPr>
        <p:spPr>
          <a:xfrm rot="10800000">
            <a:off x="14075" y="6578350"/>
            <a:ext cx="893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5"/>
          <p:cNvSpPr txBox="1"/>
          <p:nvPr/>
        </p:nvSpPr>
        <p:spPr>
          <a:xfrm>
            <a:off x="8084525" y="6406000"/>
            <a:ext cx="38196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12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5" name="Google Shape;205;p25"/>
          <p:cNvCxnSpPr/>
          <p:nvPr/>
        </p:nvCxnSpPr>
        <p:spPr>
          <a:xfrm>
            <a:off x="570575" y="12750"/>
            <a:ext cx="0" cy="686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 0">
            <a:extLst>
              <a:ext uri="{FF2B5EF4-FFF2-40B4-BE49-F238E27FC236}">
                <a16:creationId xmlns:a16="http://schemas.microsoft.com/office/drawing/2014/main" id="{54E41AAD-0DA1-1E48-30A8-59921C8B972C}"/>
              </a:ext>
            </a:extLst>
          </p:cNvPr>
          <p:cNvSpPr/>
          <p:nvPr/>
        </p:nvSpPr>
        <p:spPr>
          <a:xfrm>
            <a:off x="2357100" y="716935"/>
            <a:ext cx="6714673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Достижения, значимость и перспективы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CCD5ADE4-8150-0163-7A9E-3505D9AD45D8}"/>
              </a:ext>
            </a:extLst>
          </p:cNvPr>
          <p:cNvSpPr/>
          <p:nvPr/>
        </p:nvSpPr>
        <p:spPr>
          <a:xfrm>
            <a:off x="1419676" y="1689616"/>
            <a:ext cx="3766917" cy="2026801"/>
          </a:xfrm>
          <a:prstGeom prst="roundRect">
            <a:avLst>
              <a:gd name="adj" fmla="val 37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843BC93-E2FB-ECA9-7B1B-A011AE42F372}"/>
              </a:ext>
            </a:extLst>
          </p:cNvPr>
          <p:cNvSpPr/>
          <p:nvPr/>
        </p:nvSpPr>
        <p:spPr>
          <a:xfrm>
            <a:off x="1605891" y="1875829"/>
            <a:ext cx="25040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Техническая цель превышена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E767A0F-E55E-C47B-DFC5-7C095B9B4772}"/>
              </a:ext>
            </a:extLst>
          </p:cNvPr>
          <p:cNvSpPr/>
          <p:nvPr/>
        </p:nvSpPr>
        <p:spPr>
          <a:xfrm>
            <a:off x="1605890" y="2262187"/>
            <a:ext cx="301890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Качество: 91/100 vs 73/100 baseline (+24%)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148D679-6E62-182E-AB16-309CC0BD0C6E}"/>
              </a:ext>
            </a:extLst>
          </p:cNvPr>
          <p:cNvSpPr/>
          <p:nvPr/>
        </p:nvSpPr>
        <p:spPr>
          <a:xfrm>
            <a:off x="1605890" y="2610445"/>
            <a:ext cx="301890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RAG точность: 92% vs 79% baseline (+16%)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AFBB6A5-E065-D86F-BFD3-49A529E7BFCC}"/>
              </a:ext>
            </a:extLst>
          </p:cNvPr>
          <p:cNvSpPr/>
          <p:nvPr/>
        </p:nvSpPr>
        <p:spPr>
          <a:xfrm>
            <a:off x="1605890" y="2958703"/>
            <a:ext cx="301890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Производительность: 14/14 агентов (100% success rate)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99D3A6A8-B702-DC5C-8AB0-2BFE0D8D5A64}"/>
              </a:ext>
            </a:extLst>
          </p:cNvPr>
          <p:cNvSpPr/>
          <p:nvPr/>
        </p:nvSpPr>
        <p:spPr>
          <a:xfrm>
            <a:off x="7723767" y="1689616"/>
            <a:ext cx="3656821" cy="2026801"/>
          </a:xfrm>
          <a:prstGeom prst="roundRect">
            <a:avLst>
              <a:gd name="adj" fmla="val 37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E919D63-3B75-E4A0-E68A-C007F532685B}"/>
              </a:ext>
            </a:extLst>
          </p:cNvPr>
          <p:cNvSpPr/>
          <p:nvPr/>
        </p:nvSpPr>
        <p:spPr>
          <a:xfrm>
            <a:off x="7909980" y="1875829"/>
            <a:ext cx="259900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Экономическая эффективность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A49D9B1-FD4B-931A-8148-52C9F3283C3F}"/>
              </a:ext>
            </a:extLst>
          </p:cNvPr>
          <p:cNvSpPr/>
          <p:nvPr/>
        </p:nvSpPr>
        <p:spPr>
          <a:xfrm>
            <a:off x="7909980" y="2262187"/>
            <a:ext cx="301890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Стоимость: 35% снижение vs baseline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2B36C186-2AAE-A966-B50B-E0B696F83FD5}"/>
              </a:ext>
            </a:extLst>
          </p:cNvPr>
          <p:cNvSpPr/>
          <p:nvPr/>
        </p:nvSpPr>
        <p:spPr>
          <a:xfrm>
            <a:off x="7909980" y="2610445"/>
            <a:ext cx="301890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ROI: 5102x-6794x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3D7B8B85-A917-BA27-CDDE-924ACED6D010}"/>
              </a:ext>
            </a:extLst>
          </p:cNvPr>
          <p:cNvSpPr/>
          <p:nvPr/>
        </p:nvSpPr>
        <p:spPr>
          <a:xfrm>
            <a:off x="7909980" y="2958703"/>
            <a:ext cx="301890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ru-RU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Временная экономия</a:t>
            </a:r>
          </a:p>
          <a:p>
            <a:pPr algn="l">
              <a:lnSpc>
                <a:spcPts val="2250"/>
              </a:lnSpc>
              <a:buSzPct val="100000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66.4 секунды vs 2-3 дня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7A211F0C-47BE-F2BA-BA50-16823D02FBF0}"/>
              </a:ext>
            </a:extLst>
          </p:cNvPr>
          <p:cNvSpPr/>
          <p:nvPr/>
        </p:nvSpPr>
        <p:spPr>
          <a:xfrm>
            <a:off x="1419676" y="4122400"/>
            <a:ext cx="2218510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Практическая значимость: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E0DEEF4-A406-4F0D-CCE7-C53EE1E491E7}"/>
              </a:ext>
            </a:extLst>
          </p:cNvPr>
          <p:cNvSpPr/>
          <p:nvPr/>
        </p:nvSpPr>
        <p:spPr>
          <a:xfrm>
            <a:off x="1419675" y="4669492"/>
            <a:ext cx="1017848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Ready для deployment в production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881F5B23-702E-D09D-3999-24901E83100A}"/>
              </a:ext>
            </a:extLst>
          </p:cNvPr>
          <p:cNvSpPr/>
          <p:nvPr/>
        </p:nvSpPr>
        <p:spPr>
          <a:xfrm>
            <a:off x="1419675" y="5017750"/>
            <a:ext cx="1017848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Scalable от startup до enterprise (2.5M - 50M ₽)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34D33AF5-891A-3DC2-6C83-BBA943271987}"/>
              </a:ext>
            </a:extLst>
          </p:cNvPr>
          <p:cNvSpPr/>
          <p:nvPr/>
        </p:nvSpPr>
        <p:spPr>
          <a:xfrm>
            <a:off x="1419675" y="5366008"/>
            <a:ext cx="1017848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Open source для community adoption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9F8CC789-1C1C-D2D3-3987-1261829D36B2}"/>
              </a:ext>
            </a:extLst>
          </p:cNvPr>
          <p:cNvSpPr/>
          <p:nvPr/>
        </p:nvSpPr>
        <p:spPr>
          <a:xfrm>
            <a:off x="1419675" y="5714266"/>
            <a:ext cx="1017848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Comprehensive documentation для developers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l="24265" r="24260"/>
          <a:stretch/>
        </p:blipFill>
        <p:spPr>
          <a:xfrm>
            <a:off x="7550433" y="1246067"/>
            <a:ext cx="4641567" cy="5072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8126725" y="373800"/>
            <a:ext cx="3819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50" name="Google Shape;250;p30"/>
          <p:cNvCxnSpPr/>
          <p:nvPr/>
        </p:nvCxnSpPr>
        <p:spPr>
          <a:xfrm rot="10800000">
            <a:off x="-25550" y="554025"/>
            <a:ext cx="8962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922525" y="12750"/>
            <a:ext cx="0" cy="686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0"/>
          <p:cNvSpPr txBox="1">
            <a:spLocks noGrp="1"/>
          </p:cNvSpPr>
          <p:nvPr>
            <p:ph type="title" idx="4294967295"/>
          </p:nvPr>
        </p:nvSpPr>
        <p:spPr>
          <a:xfrm>
            <a:off x="1776779" y="734250"/>
            <a:ext cx="4919400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 b="1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Выводы</a:t>
            </a:r>
            <a:endParaRPr sz="3900" b="1" dirty="0">
              <a:solidFill>
                <a:srgbClr val="2064FB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1034320" y="1771262"/>
            <a:ext cx="6516111" cy="416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40000" lnSpcReduction="20000"/>
          </a:bodyPr>
          <a:lstStyle/>
          <a:p>
            <a:pPr algn="ctr"/>
            <a:r>
              <a:rPr lang="ru-RU" sz="5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Главные достижения:</a:t>
            </a:r>
          </a:p>
          <a:p>
            <a:pPr algn="ctr"/>
            <a:endParaRPr lang="ru-RU" sz="33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ru-RU" sz="4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✅ </a:t>
            </a:r>
            <a:r>
              <a:rPr lang="ru-RU" sz="4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 из 14 агентов работают</a:t>
            </a:r>
            <a:r>
              <a:rPr lang="ru-RU" sz="4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 100% успешностью</a:t>
            </a:r>
          </a:p>
          <a:p>
            <a:pPr>
              <a:spcAft>
                <a:spcPts val="600"/>
              </a:spcAft>
            </a:pPr>
            <a:r>
              <a:rPr lang="ru-RU" sz="4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✅ </a:t>
            </a:r>
            <a:r>
              <a:rPr lang="ru-RU" sz="4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Ускорение в 2000+ раз:</a:t>
            </a:r>
            <a:r>
              <a:rPr lang="ru-RU" sz="4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3-4 часа → 5 секунд</a:t>
            </a:r>
          </a:p>
          <a:p>
            <a:pPr>
              <a:spcAft>
                <a:spcPts val="600"/>
              </a:spcAft>
            </a:pPr>
            <a:r>
              <a:rPr lang="ru-RU" sz="4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✅ </a:t>
            </a:r>
            <a:r>
              <a:rPr lang="ru-RU" sz="4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затрат в 5000 раз:</a:t>
            </a:r>
            <a:r>
              <a:rPr lang="ru-RU" sz="4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30,000₽ → 6₽ за цикл</a:t>
            </a:r>
          </a:p>
          <a:p>
            <a:pPr>
              <a:spcAft>
                <a:spcPts val="600"/>
              </a:spcAft>
            </a:pPr>
            <a:r>
              <a:rPr lang="ru-RU" sz="4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✅ </a:t>
            </a:r>
            <a:r>
              <a:rPr lang="ru-RU" sz="4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качества:</a:t>
            </a:r>
            <a:r>
              <a:rPr lang="ru-RU" sz="4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70% до 90%+ стабильности</a:t>
            </a:r>
          </a:p>
          <a:p>
            <a:pPr algn="ctr">
              <a:spcAft>
                <a:spcPts val="600"/>
              </a:spcAft>
            </a:pPr>
            <a:br>
              <a:rPr lang="ru-RU" sz="4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ru-RU" sz="4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ru-RU" sz="4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результаты:</a:t>
            </a:r>
          </a:p>
          <a:p>
            <a:pPr algn="ctr"/>
            <a:endParaRPr lang="ru-RU" sz="33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ru-RU" sz="4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Оптимальные параметры найдены экспериментально</a:t>
            </a:r>
          </a:p>
          <a:p>
            <a:pPr>
              <a:spcAft>
                <a:spcPts val="600"/>
              </a:spcAft>
            </a:pPr>
            <a:r>
              <a:rPr lang="ru-RU" sz="4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- 3-уровневая архитектура работает эффективно</a:t>
            </a:r>
          </a:p>
          <a:p>
            <a:pPr algn="just">
              <a:spcAft>
                <a:spcPts val="600"/>
              </a:spcAft>
            </a:pPr>
            <a:r>
              <a:rPr lang="ru-RU" sz="4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Российская адаптация (</a:t>
            </a:r>
            <a:r>
              <a:rPr lang="en" sz="4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amoCRM</a:t>
            </a:r>
            <a:r>
              <a:rPr lang="en" sz="4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4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Serpstat</a:t>
            </a:r>
            <a:r>
              <a:rPr lang="en" sz="4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4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Яндекс.Метрика</a:t>
            </a:r>
            <a:r>
              <a:rPr lang="ru-RU" sz="4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ru-RU" sz="4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Система готова к промышленному использованию</a:t>
            </a:r>
          </a:p>
          <a:p>
            <a:pPr marL="0" lvl="0" indent="0" algn="l" rtl="0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None/>
            </a:pPr>
            <a:endParaRPr sz="1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l="25485" r="11259"/>
          <a:stretch/>
        </p:blipFill>
        <p:spPr>
          <a:xfrm>
            <a:off x="1292433" y="1345800"/>
            <a:ext cx="4512896" cy="47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/>
          <p:nvPr/>
        </p:nvSpPr>
        <p:spPr>
          <a:xfrm>
            <a:off x="8126725" y="373800"/>
            <a:ext cx="3819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60" name="Google Shape;260;p31"/>
          <p:cNvCxnSpPr/>
          <p:nvPr/>
        </p:nvCxnSpPr>
        <p:spPr>
          <a:xfrm rot="10800000">
            <a:off x="-25550" y="554025"/>
            <a:ext cx="8962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1"/>
          <p:cNvCxnSpPr/>
          <p:nvPr/>
        </p:nvCxnSpPr>
        <p:spPr>
          <a:xfrm>
            <a:off x="520325" y="12750"/>
            <a:ext cx="0" cy="686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31"/>
          <p:cNvSpPr txBox="1"/>
          <p:nvPr/>
        </p:nvSpPr>
        <p:spPr>
          <a:xfrm>
            <a:off x="6096000" y="1429082"/>
            <a:ext cx="5932500" cy="3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Значимость проекта: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науки: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Первая рабочая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мультиагентная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SEO система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практики: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Готовое решение для автоматизации агентств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отрасли: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Новый стандарт эффективности и качества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Ближайшие возможные планы: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Тестирование в реальных агентствах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Улучшение интерфейса и производительности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Расширение базы знаний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Техническая поддержка пользователей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Итог: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Система демонстрирует практическую применимость ИИ для автоматизации сложных бизнес-процессов с сохранением высокого качества результатов.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endParaRPr lang="ru-RU"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1"/>
          <p:cNvSpPr txBox="1">
            <a:spLocks noGrp="1"/>
          </p:cNvSpPr>
          <p:nvPr>
            <p:ph type="ctrTitle"/>
          </p:nvPr>
        </p:nvSpPr>
        <p:spPr>
          <a:xfrm>
            <a:off x="5805329" y="645799"/>
            <a:ext cx="59325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5000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Заключение</a:t>
            </a:r>
            <a:endParaRPr sz="5000" dirty="0"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D5D1F85-985C-A36C-47F4-36B3F5EAA5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588857" y="723900"/>
            <a:ext cx="11603139" cy="61340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8126725" y="373800"/>
            <a:ext cx="3819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1200">
              <a:solidFill>
                <a:schemeClr val="tx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cxnSp>
        <p:nvCxnSpPr>
          <p:cNvPr id="122" name="Google Shape;122;p17"/>
          <p:cNvCxnSpPr/>
          <p:nvPr/>
        </p:nvCxnSpPr>
        <p:spPr>
          <a:xfrm rot="10800000">
            <a:off x="-25550" y="554025"/>
            <a:ext cx="8962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520325" y="12750"/>
            <a:ext cx="0" cy="686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 0">
            <a:extLst>
              <a:ext uri="{FF2B5EF4-FFF2-40B4-BE49-F238E27FC236}">
                <a16:creationId xmlns:a16="http://schemas.microsoft.com/office/drawing/2014/main" id="{9C691FC3-1E70-B541-BA6E-AA3D5B434854}"/>
              </a:ext>
            </a:extLst>
          </p:cNvPr>
          <p:cNvSpPr/>
          <p:nvPr/>
        </p:nvSpPr>
        <p:spPr>
          <a:xfrm>
            <a:off x="760795" y="794464"/>
            <a:ext cx="6437392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A967B3A0-43F4-1DA9-9790-DC4473287DBC}"/>
              </a:ext>
            </a:extLst>
          </p:cNvPr>
          <p:cNvSpPr/>
          <p:nvPr/>
        </p:nvSpPr>
        <p:spPr>
          <a:xfrm>
            <a:off x="736640" y="1127286"/>
            <a:ext cx="3534058" cy="2115663"/>
          </a:xfrm>
          <a:prstGeom prst="roundRect">
            <a:avLst>
              <a:gd name="adj" fmla="val 464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E0931D2C-8FBB-A756-9F40-5AC9716EF3D0}"/>
              </a:ext>
            </a:extLst>
          </p:cNvPr>
          <p:cNvSpPr/>
          <p:nvPr/>
        </p:nvSpPr>
        <p:spPr>
          <a:xfrm>
            <a:off x="1202441" y="132957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C000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Рутинные задачи</a:t>
            </a:r>
            <a:endParaRPr lang="en-US" sz="205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EFC40419-6F3F-EE19-950B-1DD892B8A653}"/>
              </a:ext>
            </a:extLst>
          </p:cNvPr>
          <p:cNvSpPr/>
          <p:nvPr/>
        </p:nvSpPr>
        <p:spPr>
          <a:xfrm>
            <a:off x="1073821" y="1806297"/>
            <a:ext cx="302163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80% рабочего времени тратится на рутинные задачи с низкой эффективностью</a:t>
            </a:r>
            <a:endParaRPr lang="en-US" sz="1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6CD32883-3FA2-1B82-EC2A-075C764D8385}"/>
              </a:ext>
            </a:extLst>
          </p:cNvPr>
          <p:cNvSpPr/>
          <p:nvPr/>
        </p:nvSpPr>
        <p:spPr>
          <a:xfrm>
            <a:off x="4683675" y="1095300"/>
            <a:ext cx="3370334" cy="2115663"/>
          </a:xfrm>
          <a:prstGeom prst="roundRect">
            <a:avLst>
              <a:gd name="adj" fmla="val 464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34F76E4B-BF44-1C3F-EB02-FA21DF9D4E51}"/>
              </a:ext>
            </a:extLst>
          </p:cNvPr>
          <p:cNvSpPr/>
          <p:nvPr/>
        </p:nvSpPr>
        <p:spPr>
          <a:xfrm>
            <a:off x="4802418" y="1364955"/>
            <a:ext cx="299906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C000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Финансовые проблемы</a:t>
            </a:r>
            <a:endParaRPr lang="en-US" sz="205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1716D762-0B14-98D1-E1FF-D04829E521C4}"/>
              </a:ext>
            </a:extLst>
          </p:cNvPr>
          <p:cNvSpPr/>
          <p:nvPr/>
        </p:nvSpPr>
        <p:spPr>
          <a:xfrm>
            <a:off x="4954290" y="1842914"/>
            <a:ext cx="293510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Высокие операционные расходы, низкая масштабируемость, человеческий фактор</a:t>
            </a:r>
            <a:endParaRPr lang="en-US" sz="1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1BC61C84-BA54-EF83-2486-7F802CA2A09A}"/>
              </a:ext>
            </a:extLst>
          </p:cNvPr>
          <p:cNvSpPr/>
          <p:nvPr/>
        </p:nvSpPr>
        <p:spPr>
          <a:xfrm>
            <a:off x="8333204" y="1123239"/>
            <a:ext cx="3239301" cy="2087724"/>
          </a:xfrm>
          <a:prstGeom prst="roundRect">
            <a:avLst>
              <a:gd name="adj" fmla="val 464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EACDA073-8693-45A4-D1DF-0C4A0F7EB5E7}"/>
              </a:ext>
            </a:extLst>
          </p:cNvPr>
          <p:cNvSpPr/>
          <p:nvPr/>
        </p:nvSpPr>
        <p:spPr>
          <a:xfrm>
            <a:off x="8566297" y="1240268"/>
            <a:ext cx="2710686" cy="41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C000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Технические проблемы</a:t>
            </a:r>
            <a:endParaRPr lang="en-US" sz="205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4F4E389D-BFF3-36E3-04B3-9B0A096DDC11}"/>
              </a:ext>
            </a:extLst>
          </p:cNvPr>
          <p:cNvSpPr/>
          <p:nvPr/>
        </p:nvSpPr>
        <p:spPr>
          <a:xfrm>
            <a:off x="8566296" y="1843292"/>
            <a:ext cx="2875392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Разрозненные инструменты, отсутствие стандартизации, сложность масштабирования</a:t>
            </a:r>
            <a:endParaRPr lang="en-US" sz="1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11">
            <a:extLst>
              <a:ext uri="{FF2B5EF4-FFF2-40B4-BE49-F238E27FC236}">
                <a16:creationId xmlns:a16="http://schemas.microsoft.com/office/drawing/2014/main" id="{5FD03F78-AF09-BAAC-32BC-8824297839EE}"/>
              </a:ext>
            </a:extLst>
          </p:cNvPr>
          <p:cNvSpPr/>
          <p:nvPr/>
        </p:nvSpPr>
        <p:spPr>
          <a:xfrm>
            <a:off x="736640" y="3926919"/>
            <a:ext cx="10935029" cy="5984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B79813E5-C66E-5370-0592-83B1C5173351}"/>
              </a:ext>
            </a:extLst>
          </p:cNvPr>
          <p:cNvSpPr/>
          <p:nvPr/>
        </p:nvSpPr>
        <p:spPr>
          <a:xfrm>
            <a:off x="842540" y="3523668"/>
            <a:ext cx="356408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Квалификация лидов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A782EDED-4B44-6A7F-B5D6-CC5ECC184141}"/>
              </a:ext>
            </a:extLst>
          </p:cNvPr>
          <p:cNvSpPr/>
          <p:nvPr/>
        </p:nvSpPr>
        <p:spPr>
          <a:xfrm>
            <a:off x="4270698" y="3562451"/>
            <a:ext cx="396061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3-4 часа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28FD8B82-6602-3B58-64A3-BE303F4C6490}"/>
              </a:ext>
            </a:extLst>
          </p:cNvPr>
          <p:cNvSpPr/>
          <p:nvPr/>
        </p:nvSpPr>
        <p:spPr>
          <a:xfrm>
            <a:off x="8657350" y="3557671"/>
            <a:ext cx="278433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60% точность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2559E2DF-C8CA-E433-2781-28573D2250BA}"/>
              </a:ext>
            </a:extLst>
          </p:cNvPr>
          <p:cNvSpPr/>
          <p:nvPr/>
        </p:nvSpPr>
        <p:spPr>
          <a:xfrm>
            <a:off x="768416" y="4490397"/>
            <a:ext cx="30378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Создание КП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4A9C8FBE-9682-6137-D614-BDCA94DC1C42}"/>
              </a:ext>
            </a:extLst>
          </p:cNvPr>
          <p:cNvSpPr/>
          <p:nvPr/>
        </p:nvSpPr>
        <p:spPr>
          <a:xfrm>
            <a:off x="4270698" y="4451615"/>
            <a:ext cx="396061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2-3 часа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2">
            <a:extLst>
              <a:ext uri="{FF2B5EF4-FFF2-40B4-BE49-F238E27FC236}">
                <a16:creationId xmlns:a16="http://schemas.microsoft.com/office/drawing/2014/main" id="{3D2AB18B-F1A6-D455-3A23-6371F065EF59}"/>
              </a:ext>
            </a:extLst>
          </p:cNvPr>
          <p:cNvSpPr/>
          <p:nvPr/>
        </p:nvSpPr>
        <p:spPr>
          <a:xfrm>
            <a:off x="8566296" y="4403437"/>
            <a:ext cx="332930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Типовые шаблоны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28">
            <a:extLst>
              <a:ext uri="{FF2B5EF4-FFF2-40B4-BE49-F238E27FC236}">
                <a16:creationId xmlns:a16="http://schemas.microsoft.com/office/drawing/2014/main" id="{4FF429D7-B8EB-DFB5-7333-5DC35B325CE8}"/>
              </a:ext>
            </a:extLst>
          </p:cNvPr>
          <p:cNvSpPr/>
          <p:nvPr/>
        </p:nvSpPr>
        <p:spPr>
          <a:xfrm>
            <a:off x="765552" y="4892976"/>
            <a:ext cx="287539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Отчетность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29">
            <a:extLst>
              <a:ext uri="{FF2B5EF4-FFF2-40B4-BE49-F238E27FC236}">
                <a16:creationId xmlns:a16="http://schemas.microsoft.com/office/drawing/2014/main" id="{B86D4AC6-62C3-9206-6DC9-1DB23B4B3C57}"/>
              </a:ext>
            </a:extLst>
          </p:cNvPr>
          <p:cNvSpPr/>
          <p:nvPr/>
        </p:nvSpPr>
        <p:spPr>
          <a:xfrm>
            <a:off x="4949646" y="4896647"/>
            <a:ext cx="261993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2-3 часа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0">
            <a:extLst>
              <a:ext uri="{FF2B5EF4-FFF2-40B4-BE49-F238E27FC236}">
                <a16:creationId xmlns:a16="http://schemas.microsoft.com/office/drawing/2014/main" id="{BC4DC018-445F-86D6-3A40-6248CA34B696}"/>
              </a:ext>
            </a:extLst>
          </p:cNvPr>
          <p:cNvSpPr/>
          <p:nvPr/>
        </p:nvSpPr>
        <p:spPr>
          <a:xfrm>
            <a:off x="8566296" y="4896647"/>
            <a:ext cx="287539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Excel файлы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31">
            <a:extLst>
              <a:ext uri="{FF2B5EF4-FFF2-40B4-BE49-F238E27FC236}">
                <a16:creationId xmlns:a16="http://schemas.microsoft.com/office/drawing/2014/main" id="{46C04A12-9148-2716-91F6-8E74F4788E8F}"/>
              </a:ext>
            </a:extLst>
          </p:cNvPr>
          <p:cNvSpPr/>
          <p:nvPr/>
        </p:nvSpPr>
        <p:spPr>
          <a:xfrm>
            <a:off x="1095656" y="5484934"/>
            <a:ext cx="1047684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Результат: Низкая маржинальность, высокий churn rate клиентов</a:t>
            </a:r>
            <a:endParaRPr lang="en-US" sz="2000" b="1" i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24">
            <a:extLst>
              <a:ext uri="{FF2B5EF4-FFF2-40B4-BE49-F238E27FC236}">
                <a16:creationId xmlns:a16="http://schemas.microsoft.com/office/drawing/2014/main" id="{38A08912-F441-4769-1293-CFE1DDBB48A2}"/>
              </a:ext>
            </a:extLst>
          </p:cNvPr>
          <p:cNvSpPr/>
          <p:nvPr/>
        </p:nvSpPr>
        <p:spPr>
          <a:xfrm>
            <a:off x="1688139" y="4002592"/>
            <a:ext cx="326150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Технические аудиты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25">
            <a:extLst>
              <a:ext uri="{FF2B5EF4-FFF2-40B4-BE49-F238E27FC236}">
                <a16:creationId xmlns:a16="http://schemas.microsoft.com/office/drawing/2014/main" id="{FA2D61EB-9532-81B7-F2AB-CAE7A8362634}"/>
              </a:ext>
            </a:extLst>
          </p:cNvPr>
          <p:cNvSpPr/>
          <p:nvPr/>
        </p:nvSpPr>
        <p:spPr>
          <a:xfrm>
            <a:off x="5893526" y="4002592"/>
            <a:ext cx="344083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4-6 часов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26">
            <a:extLst>
              <a:ext uri="{FF2B5EF4-FFF2-40B4-BE49-F238E27FC236}">
                <a16:creationId xmlns:a16="http://schemas.microsoft.com/office/drawing/2014/main" id="{74F33BD2-2543-33D4-3579-669EDAE660ED}"/>
              </a:ext>
            </a:extLst>
          </p:cNvPr>
          <p:cNvSpPr/>
          <p:nvPr/>
        </p:nvSpPr>
        <p:spPr>
          <a:xfrm>
            <a:off x="9448182" y="4012729"/>
            <a:ext cx="317498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Разрозненно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 rot="-5400000">
            <a:off x="10291892" y="1258592"/>
            <a:ext cx="31587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1200">
              <a:solidFill>
                <a:schemeClr val="tx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cxnSp>
        <p:nvCxnSpPr>
          <p:cNvPr id="134" name="Google Shape;134;p18"/>
          <p:cNvCxnSpPr/>
          <p:nvPr/>
        </p:nvCxnSpPr>
        <p:spPr>
          <a:xfrm>
            <a:off x="11726867" y="3389325"/>
            <a:ext cx="0" cy="347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0">
            <a:extLst>
              <a:ext uri="{FF2B5EF4-FFF2-40B4-BE49-F238E27FC236}">
                <a16:creationId xmlns:a16="http://schemas.microsoft.com/office/drawing/2014/main" id="{DA07FFA8-57CC-FD7B-ECC4-3EF018EA2D0D}"/>
              </a:ext>
            </a:extLst>
          </p:cNvPr>
          <p:cNvSpPr/>
          <p:nvPr/>
        </p:nvSpPr>
        <p:spPr>
          <a:xfrm>
            <a:off x="3233037" y="778688"/>
            <a:ext cx="5918887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chemeClr val="accent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Цели и видение проекта</a:t>
            </a:r>
            <a:endParaRPr lang="en-US" sz="4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EE5D8AC-82D9-2A60-B985-5D5849B51332}"/>
              </a:ext>
            </a:extLst>
          </p:cNvPr>
          <p:cNvSpPr/>
          <p:nvPr/>
        </p:nvSpPr>
        <p:spPr>
          <a:xfrm>
            <a:off x="1031755" y="1521399"/>
            <a:ext cx="1032144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7030A0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Главная цель:</a:t>
            </a:r>
            <a:r>
              <a:rPr lang="en-US" sz="1650" dirty="0">
                <a:solidFill>
                  <a:srgbClr val="7030A0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Создать enterprise-ready мультиагентную RAG-систему для полной автоматизации SEO-агентства</a:t>
            </a:r>
            <a:endParaRPr lang="en-US" sz="165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F5AEB05-555D-C658-DD2B-7139A94F9324}"/>
              </a:ext>
            </a:extLst>
          </p:cNvPr>
          <p:cNvSpPr/>
          <p:nvPr/>
        </p:nvSpPr>
        <p:spPr>
          <a:xfrm>
            <a:off x="834568" y="2402820"/>
            <a:ext cx="2690488" cy="705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B050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5.3с</a:t>
            </a:r>
            <a:endParaRPr lang="en-US" sz="555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A4B1A22-F400-38DF-65FF-F2E7B416142D}"/>
              </a:ext>
            </a:extLst>
          </p:cNvPr>
          <p:cNvSpPr/>
          <p:nvPr/>
        </p:nvSpPr>
        <p:spPr>
          <a:xfrm>
            <a:off x="1031756" y="3375204"/>
            <a:ext cx="220128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Время на лид</a:t>
            </a:r>
            <a:endParaRPr lang="en-US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2D2C3E3-06AA-75A7-B254-4C53D235EDFF}"/>
              </a:ext>
            </a:extLst>
          </p:cNvPr>
          <p:cNvSpPr/>
          <p:nvPr/>
        </p:nvSpPr>
        <p:spPr>
          <a:xfrm>
            <a:off x="834568" y="3837404"/>
            <a:ext cx="267200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Вместо 3-4 часов</a:t>
            </a:r>
            <a:endParaRPr lang="en-US" sz="16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DD5576DB-3F86-8863-E1CC-F4626758F028}"/>
              </a:ext>
            </a:extLst>
          </p:cNvPr>
          <p:cNvSpPr/>
          <p:nvPr/>
        </p:nvSpPr>
        <p:spPr>
          <a:xfrm>
            <a:off x="4793623" y="2427429"/>
            <a:ext cx="2347158" cy="705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B050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95%</a:t>
            </a:r>
            <a:endParaRPr lang="en-US" sz="555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5DE6F0E-BCD4-4753-7B94-7B78B607A8C0}"/>
              </a:ext>
            </a:extLst>
          </p:cNvPr>
          <p:cNvSpPr/>
          <p:nvPr/>
        </p:nvSpPr>
        <p:spPr>
          <a:xfrm>
            <a:off x="4631201" y="337520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Качество КП</a:t>
            </a:r>
            <a:endParaRPr lang="en-US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FCAB7FAC-5480-07B3-0139-5AA05C0F1AA4}"/>
              </a:ext>
            </a:extLst>
          </p:cNvPr>
          <p:cNvSpPr/>
          <p:nvPr/>
        </p:nvSpPr>
        <p:spPr>
          <a:xfrm>
            <a:off x="3867236" y="3780649"/>
            <a:ext cx="419993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Вместо 60-70%</a:t>
            </a:r>
            <a:endParaRPr lang="en-US" sz="16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871F143C-36B5-3AF4-33A6-B414721FB779}"/>
              </a:ext>
            </a:extLst>
          </p:cNvPr>
          <p:cNvSpPr/>
          <p:nvPr/>
        </p:nvSpPr>
        <p:spPr>
          <a:xfrm>
            <a:off x="8737580" y="2402820"/>
            <a:ext cx="2105377" cy="705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B050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$0.</a:t>
            </a:r>
            <a:r>
              <a:rPr lang="ru-RU" sz="5550" dirty="0">
                <a:solidFill>
                  <a:srgbClr val="00B050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48</a:t>
            </a:r>
            <a:endParaRPr lang="en-US" sz="555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A934B657-6167-F7C4-DDCC-CC22A7246B1B}"/>
              </a:ext>
            </a:extLst>
          </p:cNvPr>
          <p:cNvSpPr/>
          <p:nvPr/>
        </p:nvSpPr>
        <p:spPr>
          <a:xfrm>
            <a:off x="8454267" y="3388306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Стоимость цикла</a:t>
            </a:r>
            <a:endParaRPr lang="en-US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50599B82-175C-D348-A315-B1278874DD3D}"/>
              </a:ext>
            </a:extLst>
          </p:cNvPr>
          <p:cNvSpPr/>
          <p:nvPr/>
        </p:nvSpPr>
        <p:spPr>
          <a:xfrm>
            <a:off x="8241957" y="3831462"/>
            <a:ext cx="288431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Вместо $450-600</a:t>
            </a:r>
            <a:endParaRPr lang="en-US" sz="16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8E260929-E2DE-A366-C35F-52631ED41F36}"/>
              </a:ext>
            </a:extLst>
          </p:cNvPr>
          <p:cNvSpPr/>
          <p:nvPr/>
        </p:nvSpPr>
        <p:spPr>
          <a:xfrm>
            <a:off x="834568" y="4359891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Качественные цели:</a:t>
            </a:r>
            <a:endParaRPr lang="en-US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4F69E22B-7FD4-6CDA-D917-88B88F45105D}"/>
              </a:ext>
            </a:extLst>
          </p:cNvPr>
          <p:cNvSpPr/>
          <p:nvPr/>
        </p:nvSpPr>
        <p:spPr>
          <a:xfrm>
            <a:off x="834567" y="4823680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Стандартизация процессов: единые методологии для всех операций</a:t>
            </a:r>
            <a:endParaRPr lang="en-US" sz="16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5AC54416-8555-7C23-B512-7B41BF354162}"/>
              </a:ext>
            </a:extLst>
          </p:cNvPr>
          <p:cNvSpPr/>
          <p:nvPr/>
        </p:nvSpPr>
        <p:spPr>
          <a:xfrm>
            <a:off x="834567" y="5201860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Исключение человеческого фактора: 100% соблюдение best practices</a:t>
            </a:r>
            <a:endParaRPr lang="en-US" sz="16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C16B9F29-EBBA-F997-D002-E495522148DF}"/>
              </a:ext>
            </a:extLst>
          </p:cNvPr>
          <p:cNvSpPr/>
          <p:nvPr/>
        </p:nvSpPr>
        <p:spPr>
          <a:xfrm>
            <a:off x="834567" y="5616511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Масштабируемость без найма: рост без пропорционального увеличения команды</a:t>
            </a:r>
            <a:endParaRPr lang="en-US" sz="16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F6E74F36-FABB-48E3-62A8-9AF059281DED}"/>
              </a:ext>
            </a:extLst>
          </p:cNvPr>
          <p:cNvSpPr/>
          <p:nvPr/>
        </p:nvSpPr>
        <p:spPr>
          <a:xfrm>
            <a:off x="834567" y="6008692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Адаптация к российскому рынку: интеграция с местными системами</a:t>
            </a:r>
            <a:endParaRPr lang="en-US" sz="16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4BC4975-74BE-A071-7E7B-A08DB5ED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866" y="4170497"/>
            <a:ext cx="2672001" cy="2672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l="25514" r="49915"/>
          <a:stretch/>
        </p:blipFill>
        <p:spPr>
          <a:xfrm>
            <a:off x="150154" y="716543"/>
            <a:ext cx="2238771" cy="575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l="35421" r="35424"/>
          <a:stretch/>
        </p:blipFill>
        <p:spPr>
          <a:xfrm>
            <a:off x="9665354" y="716544"/>
            <a:ext cx="2238771" cy="5759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9"/>
          <p:cNvCxnSpPr/>
          <p:nvPr/>
        </p:nvCxnSpPr>
        <p:spPr>
          <a:xfrm rot="10800000">
            <a:off x="14075" y="329950"/>
            <a:ext cx="893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9"/>
          <p:cNvSpPr txBox="1"/>
          <p:nvPr/>
        </p:nvSpPr>
        <p:spPr>
          <a:xfrm>
            <a:off x="8084525" y="157600"/>
            <a:ext cx="38196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316EFF81-A4F8-EBE9-A9D2-8A623C8A1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550" y="1179464"/>
            <a:ext cx="4525208" cy="602694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AA921281-359F-BE09-F592-BFF69C191449}"/>
              </a:ext>
            </a:extLst>
          </p:cNvPr>
          <p:cNvSpPr/>
          <p:nvPr/>
        </p:nvSpPr>
        <p:spPr>
          <a:xfrm>
            <a:off x="3962716" y="1967053"/>
            <a:ext cx="225278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u="sng" dirty="0">
                <a:solidFill>
                  <a:srgbClr val="7030A0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Разработка базы знаний</a:t>
            </a:r>
            <a:endParaRPr lang="en-US" sz="1450" b="1" u="sng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EFA73FF8-2376-AF20-054C-EAEDED4B05B7}"/>
              </a:ext>
            </a:extLst>
          </p:cNvPr>
          <p:cNvSpPr/>
          <p:nvPr/>
        </p:nvSpPr>
        <p:spPr>
          <a:xfrm>
            <a:off x="3962716" y="2292808"/>
            <a:ext cx="4223980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030A0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700,000+ токенов экспертного контента, адаптация методологий под российский рынок</a:t>
            </a:r>
            <a:endParaRPr lang="en-US" sz="115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2D107618-2409-72A6-51B9-DC592E293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719" y="3100614"/>
            <a:ext cx="4525208" cy="602694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BE573EF8-04E5-D389-4A0C-63BC2E8A0432}"/>
              </a:ext>
            </a:extLst>
          </p:cNvPr>
          <p:cNvSpPr/>
          <p:nvPr/>
        </p:nvSpPr>
        <p:spPr>
          <a:xfrm>
            <a:off x="3962835" y="3800188"/>
            <a:ext cx="3250883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Создание мультиагентной системы</a:t>
            </a:r>
            <a:endParaRPr lang="en-US" sz="145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8C77958C-2FB3-89C5-D3E6-3EBC8732C545}"/>
              </a:ext>
            </a:extLst>
          </p:cNvPr>
          <p:cNvSpPr/>
          <p:nvPr/>
        </p:nvSpPr>
        <p:spPr>
          <a:xfrm>
            <a:off x="3962835" y="4125943"/>
            <a:ext cx="4223980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14 специализированных AI-агентов, 3-уровневая иерархия, RAG система на базе ChromaDB</a:t>
            </a:r>
            <a:endParaRPr lang="en-US" sz="115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EDDD1773-7A3D-B008-DC88-919818DD8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719" y="4897583"/>
            <a:ext cx="4525328" cy="602694"/>
          </a:xfrm>
          <a:prstGeom prst="rect">
            <a:avLst/>
          </a:prstGeom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5606DF7F-36C9-8DDB-36A2-8E8772DF391A}"/>
              </a:ext>
            </a:extLst>
          </p:cNvPr>
          <p:cNvSpPr/>
          <p:nvPr/>
        </p:nvSpPr>
        <p:spPr>
          <a:xfrm>
            <a:off x="3962716" y="5684727"/>
            <a:ext cx="242923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Автоматизация процессов</a:t>
            </a:r>
            <a:endParaRPr lang="en-US" sz="145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11D82C2E-2A08-0A82-B0FD-1326189F7027}"/>
              </a:ext>
            </a:extLst>
          </p:cNvPr>
          <p:cNvSpPr/>
          <p:nvPr/>
        </p:nvSpPr>
        <p:spPr>
          <a:xfrm>
            <a:off x="3962716" y="6010482"/>
            <a:ext cx="4224099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Lead qualification, Sales conversation, Proposal generation, Technical SEO auditing</a:t>
            </a:r>
            <a:endParaRPr lang="en-US" sz="115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14798392-B5DA-2B9C-E63C-49FDBBAAAEF0}"/>
              </a:ext>
            </a:extLst>
          </p:cNvPr>
          <p:cNvSpPr/>
          <p:nvPr/>
        </p:nvSpPr>
        <p:spPr>
          <a:xfrm>
            <a:off x="3832521" y="563854"/>
            <a:ext cx="5118854" cy="470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Задачи и этапы реализации</a:t>
            </a:r>
            <a:endParaRPr lang="en-US" sz="2950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0"/>
          <p:cNvCxnSpPr/>
          <p:nvPr/>
        </p:nvCxnSpPr>
        <p:spPr>
          <a:xfrm rot="10800000">
            <a:off x="0" y="437925"/>
            <a:ext cx="893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20"/>
          <p:cNvSpPr txBox="1"/>
          <p:nvPr/>
        </p:nvSpPr>
        <p:spPr>
          <a:xfrm>
            <a:off x="8084525" y="265575"/>
            <a:ext cx="38196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1200" b="0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3" name="Google Shape;153;p20"/>
          <p:cNvCxnSpPr/>
          <p:nvPr/>
        </p:nvCxnSpPr>
        <p:spPr>
          <a:xfrm>
            <a:off x="615550" y="-2017"/>
            <a:ext cx="0" cy="686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43091D42-640E-500E-D01C-17E786A4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270" y="610275"/>
            <a:ext cx="4077730" cy="6116595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6812CB31-B6F5-431D-C48B-F8951061CA46}"/>
              </a:ext>
            </a:extLst>
          </p:cNvPr>
          <p:cNvSpPr/>
          <p:nvPr/>
        </p:nvSpPr>
        <p:spPr>
          <a:xfrm>
            <a:off x="868203" y="1031233"/>
            <a:ext cx="3142297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Объем и структура базы знаний: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D6CD7067-6B11-84BC-D1A8-D40275DA185C}"/>
              </a:ext>
            </a:extLst>
          </p:cNvPr>
          <p:cNvSpPr/>
          <p:nvPr/>
        </p:nvSpPr>
        <p:spPr>
          <a:xfrm>
            <a:off x="868203" y="1425748"/>
            <a:ext cx="382214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700,000+ токенов русскоязычного контента</a:t>
            </a:r>
            <a:endParaRPr lang="en-US" sz="12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BC6E72F9-D7BB-6088-3253-937C987F73AA}"/>
              </a:ext>
            </a:extLst>
          </p:cNvPr>
          <p:cNvSpPr/>
          <p:nvPr/>
        </p:nvSpPr>
        <p:spPr>
          <a:xfrm>
            <a:off x="868203" y="1735668"/>
            <a:ext cx="382214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14 специализированных баз знаний</a:t>
            </a:r>
            <a:endParaRPr lang="en-US" sz="12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68866C3C-0656-C80C-9C93-5A25E675AF5C}"/>
              </a:ext>
            </a:extLst>
          </p:cNvPr>
          <p:cNvSpPr/>
          <p:nvPr/>
        </p:nvSpPr>
        <p:spPr>
          <a:xfrm>
            <a:off x="868203" y="2045588"/>
            <a:ext cx="382214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3-уровневая иерархия агентов</a:t>
            </a:r>
            <a:endParaRPr lang="en-US" sz="12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B879FB28-C717-E0C8-C6D0-8AB85771228C}"/>
              </a:ext>
            </a:extLst>
          </p:cNvPr>
          <p:cNvSpPr/>
          <p:nvPr/>
        </p:nvSpPr>
        <p:spPr>
          <a:xfrm>
            <a:off x="868203" y="2458734"/>
            <a:ext cx="271141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Процесс обработки данных: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191A9971-B693-9917-4BE8-F98EFDBFD84F}"/>
              </a:ext>
            </a:extLst>
          </p:cNvPr>
          <p:cNvSpPr/>
          <p:nvPr/>
        </p:nvSpPr>
        <p:spPr>
          <a:xfrm>
            <a:off x="868203" y="2865809"/>
            <a:ext cx="3822144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Экспертные знания → Chunking (512 токенов) → OpenAI Embeddings → ChromaDB векторизация → RAG система (Top-K=3)</a:t>
            </a:r>
            <a:endParaRPr lang="en-US" sz="12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66B07C4B-A758-2059-6D50-B517A031D6C0}"/>
              </a:ext>
            </a:extLst>
          </p:cNvPr>
          <p:cNvSpPr/>
          <p:nvPr/>
        </p:nvSpPr>
        <p:spPr>
          <a:xfrm>
            <a:off x="4476557" y="1031233"/>
            <a:ext cx="198608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Структура данных: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A7C085FA-93C2-B406-5079-5881658FCA53}"/>
              </a:ext>
            </a:extLst>
          </p:cNvPr>
          <p:cNvSpPr/>
          <p:nvPr/>
        </p:nvSpPr>
        <p:spPr>
          <a:xfrm>
            <a:off x="4476557" y="1438308"/>
            <a:ext cx="3822144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Executive Level (2 агента)</a:t>
            </a:r>
            <a:r>
              <a:rPr lang="en-US" sz="12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: Chief SEO Strategist, Business Development Director</a:t>
            </a:r>
            <a:endParaRPr lang="en-US" sz="12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71B88AD3-681A-0FAC-CA1C-3CA6DAAB6280}"/>
              </a:ext>
            </a:extLst>
          </p:cNvPr>
          <p:cNvSpPr/>
          <p:nvPr/>
        </p:nvSpPr>
        <p:spPr>
          <a:xfrm>
            <a:off x="4476557" y="2002545"/>
            <a:ext cx="3822144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Management Level (4 агента)</a:t>
            </a:r>
            <a:r>
              <a:rPr lang="en-US" sz="12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: Task Coordination, Sales Operations Manager, Technical SEO Operations, Client Success Manager</a:t>
            </a:r>
            <a:endParaRPr lang="en-US" sz="12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FB825E3C-201C-2C69-EC7C-72385BF6AB39}"/>
              </a:ext>
            </a:extLst>
          </p:cNvPr>
          <p:cNvSpPr/>
          <p:nvPr/>
        </p:nvSpPr>
        <p:spPr>
          <a:xfrm>
            <a:off x="4476557" y="3075417"/>
            <a:ext cx="3822144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Operational Level (8 агентов)</a:t>
            </a:r>
            <a:r>
              <a:rPr lang="en-US" sz="12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: Lead Qualification, Sales Conversation, Proposal Generation, Technical SEO Auditor, Content Strategy, Link Building, Competitive Analysis, Reporting</a:t>
            </a:r>
            <a:endParaRPr lang="en-US" sz="125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0">
            <a:extLst>
              <a:ext uri="{FF2B5EF4-FFF2-40B4-BE49-F238E27FC236}">
                <a16:creationId xmlns:a16="http://schemas.microsoft.com/office/drawing/2014/main" id="{EF362607-8E5F-4D19-C492-0757669046E7}"/>
              </a:ext>
            </a:extLst>
          </p:cNvPr>
          <p:cNvSpPr/>
          <p:nvPr/>
        </p:nvSpPr>
        <p:spPr>
          <a:xfrm>
            <a:off x="1831912" y="577553"/>
            <a:ext cx="4630341" cy="49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База знаний и обработка данных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11">
            <a:extLst>
              <a:ext uri="{FF2B5EF4-FFF2-40B4-BE49-F238E27FC236}">
                <a16:creationId xmlns:a16="http://schemas.microsoft.com/office/drawing/2014/main" id="{51B157AC-52C1-694C-F8E3-6EC79506AC76}"/>
              </a:ext>
            </a:extLst>
          </p:cNvPr>
          <p:cNvSpPr/>
          <p:nvPr/>
        </p:nvSpPr>
        <p:spPr>
          <a:xfrm>
            <a:off x="767171" y="3908319"/>
            <a:ext cx="198608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Источники знаний:</a:t>
            </a:r>
            <a:endParaRPr lang="en-US" sz="1550" b="1" u="sng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Shape 12">
            <a:extLst>
              <a:ext uri="{FF2B5EF4-FFF2-40B4-BE49-F238E27FC236}">
                <a16:creationId xmlns:a16="http://schemas.microsoft.com/office/drawing/2014/main" id="{346DB157-3F8D-B0DD-98CA-30BCFF296C4B}"/>
              </a:ext>
            </a:extLst>
          </p:cNvPr>
          <p:cNvSpPr/>
          <p:nvPr/>
        </p:nvSpPr>
        <p:spPr>
          <a:xfrm>
            <a:off x="721307" y="4308906"/>
            <a:ext cx="3936563" cy="1215509"/>
          </a:xfrm>
          <a:prstGeom prst="roundRect">
            <a:avLst>
              <a:gd name="adj" fmla="val 5490"/>
            </a:avLst>
          </a:prstGeom>
          <a:solidFill>
            <a:schemeClr val="accent1">
              <a:lumMod val="20000"/>
              <a:lumOff val="80000"/>
            </a:schemeClr>
          </a:solidFill>
          <a:ln w="2286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48" name="Text 13">
            <a:extLst>
              <a:ext uri="{FF2B5EF4-FFF2-40B4-BE49-F238E27FC236}">
                <a16:creationId xmlns:a16="http://schemas.microsoft.com/office/drawing/2014/main" id="{B53D3570-C15B-89C6-D9B1-BFD92EE158CB}"/>
              </a:ext>
            </a:extLst>
          </p:cNvPr>
          <p:cNvSpPr/>
          <p:nvPr/>
        </p:nvSpPr>
        <p:spPr>
          <a:xfrm>
            <a:off x="2061180" y="4466425"/>
            <a:ext cx="198608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SEO методологии</a:t>
            </a:r>
            <a:endParaRPr lang="en-US" sz="155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14">
            <a:extLst>
              <a:ext uri="{FF2B5EF4-FFF2-40B4-BE49-F238E27FC236}">
                <a16:creationId xmlns:a16="http://schemas.microsoft.com/office/drawing/2014/main" id="{B5C13731-B2CB-EC0E-C66E-8EA90B82E302}"/>
              </a:ext>
            </a:extLst>
          </p:cNvPr>
          <p:cNvSpPr/>
          <p:nvPr/>
        </p:nvSpPr>
        <p:spPr>
          <a:xfrm>
            <a:off x="902996" y="4834090"/>
            <a:ext cx="357318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BANT, MEDDIC, SPIN Selling, E-E-A-T Framework</a:t>
            </a:r>
            <a:endParaRPr lang="en-US" sz="125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Shape 15">
            <a:extLst>
              <a:ext uri="{FF2B5EF4-FFF2-40B4-BE49-F238E27FC236}">
                <a16:creationId xmlns:a16="http://schemas.microsoft.com/office/drawing/2014/main" id="{EF83BB4E-B253-18F2-4BE9-B3363972223F}"/>
              </a:ext>
            </a:extLst>
          </p:cNvPr>
          <p:cNvSpPr/>
          <p:nvPr/>
        </p:nvSpPr>
        <p:spPr>
          <a:xfrm>
            <a:off x="4676046" y="4302002"/>
            <a:ext cx="3408103" cy="1215509"/>
          </a:xfrm>
          <a:prstGeom prst="roundRect">
            <a:avLst>
              <a:gd name="adj" fmla="val 5490"/>
            </a:avLst>
          </a:prstGeom>
          <a:solidFill>
            <a:schemeClr val="accent1">
              <a:lumMod val="20000"/>
              <a:lumOff val="80000"/>
            </a:schemeClr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1" name="Text 16">
            <a:extLst>
              <a:ext uri="{FF2B5EF4-FFF2-40B4-BE49-F238E27FC236}">
                <a16:creationId xmlns:a16="http://schemas.microsoft.com/office/drawing/2014/main" id="{AE02524B-3EFF-CBD4-6C48-9E51F8178C4A}"/>
              </a:ext>
            </a:extLst>
          </p:cNvPr>
          <p:cNvSpPr/>
          <p:nvPr/>
        </p:nvSpPr>
        <p:spPr>
          <a:xfrm>
            <a:off x="5379856" y="4490595"/>
            <a:ext cx="2164794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Российская адаптация</a:t>
            </a:r>
            <a:endParaRPr lang="en-US" sz="155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E5661566-247C-AD5A-37DD-90EF03577FB6}"/>
              </a:ext>
            </a:extLst>
          </p:cNvPr>
          <p:cNvSpPr/>
          <p:nvPr/>
        </p:nvSpPr>
        <p:spPr>
          <a:xfrm>
            <a:off x="4763626" y="4823849"/>
            <a:ext cx="3573185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amoCRM, Serpstat, Яндекс.Метрика интеграции</a:t>
            </a:r>
            <a:endParaRPr lang="en-US" sz="125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hape 18">
            <a:extLst>
              <a:ext uri="{FF2B5EF4-FFF2-40B4-BE49-F238E27FC236}">
                <a16:creationId xmlns:a16="http://schemas.microsoft.com/office/drawing/2014/main" id="{268F27EB-485E-694D-92B8-FF496BAEC1EF}"/>
              </a:ext>
            </a:extLst>
          </p:cNvPr>
          <p:cNvSpPr/>
          <p:nvPr/>
        </p:nvSpPr>
        <p:spPr>
          <a:xfrm>
            <a:off x="721306" y="5524415"/>
            <a:ext cx="7362835" cy="961192"/>
          </a:xfrm>
          <a:prstGeom prst="roundRect">
            <a:avLst>
              <a:gd name="adj" fmla="val 6943"/>
            </a:avLst>
          </a:prstGeom>
          <a:solidFill>
            <a:schemeClr val="accent1">
              <a:lumMod val="20000"/>
              <a:lumOff val="80000"/>
            </a:schemeClr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F14B010B-187F-77C0-E4F9-55B2ABDE18AD}"/>
              </a:ext>
            </a:extLst>
          </p:cNvPr>
          <p:cNvSpPr/>
          <p:nvPr/>
        </p:nvSpPr>
        <p:spPr>
          <a:xfrm>
            <a:off x="3574959" y="5663838"/>
            <a:ext cx="2165821" cy="34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Техническая экспертиза</a:t>
            </a:r>
            <a:endParaRPr lang="en-US" sz="155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BFB367A5-C987-CE76-36E9-AD1F96902398}"/>
              </a:ext>
            </a:extLst>
          </p:cNvPr>
          <p:cNvSpPr/>
          <p:nvPr/>
        </p:nvSpPr>
        <p:spPr>
          <a:xfrm>
            <a:off x="855287" y="6049600"/>
            <a:ext cx="7075280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ru-RU" sz="12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         </a:t>
            </a:r>
            <a:r>
              <a:rPr lang="en-US" sz="12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Core Web Vitals, технический SEO</a:t>
            </a:r>
            <a:endParaRPr lang="en-US" sz="125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7C44C51-8719-4174-A5B7-C360BC04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20476" t="2812" r="16450" b="-2812"/>
          <a:stretch/>
        </p:blipFill>
        <p:spPr>
          <a:xfrm>
            <a:off x="8029248" y="446776"/>
            <a:ext cx="4096692" cy="4789781"/>
          </a:xfrm>
          <a:prstGeom prst="rect">
            <a:avLst/>
          </a:prstGeom>
        </p:spPr>
      </p:pic>
      <p:sp>
        <p:nvSpPr>
          <p:cNvPr id="160" name="Google Shape;160;p21"/>
          <p:cNvSpPr txBox="1"/>
          <p:nvPr/>
        </p:nvSpPr>
        <p:spPr>
          <a:xfrm>
            <a:off x="8126725" y="373800"/>
            <a:ext cx="3819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1" name="Google Shape;161;p21"/>
          <p:cNvCxnSpPr/>
          <p:nvPr/>
        </p:nvCxnSpPr>
        <p:spPr>
          <a:xfrm rot="10800000">
            <a:off x="-25550" y="554025"/>
            <a:ext cx="8962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1"/>
          <p:cNvCxnSpPr/>
          <p:nvPr/>
        </p:nvCxnSpPr>
        <p:spPr>
          <a:xfrm>
            <a:off x="922525" y="12750"/>
            <a:ext cx="0" cy="686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 0">
            <a:extLst>
              <a:ext uri="{FF2B5EF4-FFF2-40B4-BE49-F238E27FC236}">
                <a16:creationId xmlns:a16="http://schemas.microsoft.com/office/drawing/2014/main" id="{F4362FAF-5ACD-BEEA-6BAA-CE4F1EE0B421}"/>
              </a:ext>
            </a:extLst>
          </p:cNvPr>
          <p:cNvSpPr/>
          <p:nvPr/>
        </p:nvSpPr>
        <p:spPr>
          <a:xfrm>
            <a:off x="2174660" y="569780"/>
            <a:ext cx="8759309" cy="61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50" dirty="0">
                <a:solidFill>
                  <a:schemeClr val="bg2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Иерархическая</a:t>
            </a:r>
            <a:r>
              <a:rPr lang="en-US" sz="3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3850" dirty="0">
                <a:solidFill>
                  <a:schemeClr val="bg2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архитектура агентов</a:t>
            </a:r>
            <a:endParaRPr lang="en-US" sz="38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977B99E-C82E-DA4F-C7A3-E28652DB4096}"/>
              </a:ext>
            </a:extLst>
          </p:cNvPr>
          <p:cNvSpPr/>
          <p:nvPr/>
        </p:nvSpPr>
        <p:spPr>
          <a:xfrm>
            <a:off x="1304330" y="1579119"/>
            <a:ext cx="3151370" cy="196572"/>
          </a:xfrm>
          <a:prstGeom prst="roundRect">
            <a:avLst>
              <a:gd name="adj" fmla="val 4202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122C359-1A11-3CA2-19DF-E8A601610F0F}"/>
              </a:ext>
            </a:extLst>
          </p:cNvPr>
          <p:cNvSpPr/>
          <p:nvPr/>
        </p:nvSpPr>
        <p:spPr>
          <a:xfrm>
            <a:off x="1266622" y="1984527"/>
            <a:ext cx="2846868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Operational Level (GPT-4o-mini)</a:t>
            </a:r>
            <a:endParaRPr lang="en-US" sz="19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D3E623E-168A-E5BB-8DE7-E581270C7F7E}"/>
              </a:ext>
            </a:extLst>
          </p:cNvPr>
          <p:cNvSpPr/>
          <p:nvPr/>
        </p:nvSpPr>
        <p:spPr>
          <a:xfrm>
            <a:off x="1500903" y="2397554"/>
            <a:ext cx="2862360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Lead Qualification, Sales Conversation, Proposal Generation, Technical Auditor, Content Strategy, Link Building, Competitive Analysis, Reporting</a:t>
            </a:r>
            <a:endParaRPr 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8CFF1C7-DE1E-68A7-367C-262485551113}"/>
              </a:ext>
            </a:extLst>
          </p:cNvPr>
          <p:cNvSpPr/>
          <p:nvPr/>
        </p:nvSpPr>
        <p:spPr>
          <a:xfrm>
            <a:off x="4970315" y="1382547"/>
            <a:ext cx="3151370" cy="196572"/>
          </a:xfrm>
          <a:prstGeom prst="roundRect">
            <a:avLst>
              <a:gd name="adj" fmla="val 4202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B2B319D-E37A-3CED-B001-7FBB8461259D}"/>
              </a:ext>
            </a:extLst>
          </p:cNvPr>
          <p:cNvSpPr/>
          <p:nvPr/>
        </p:nvSpPr>
        <p:spPr>
          <a:xfrm>
            <a:off x="4877876" y="1775691"/>
            <a:ext cx="3395309" cy="61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Management Level (GPT-4o-mini)</a:t>
            </a:r>
            <a:endParaRPr lang="en-US" sz="19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42B142E-CB90-5AC5-576C-C239E73A784D}"/>
              </a:ext>
            </a:extLst>
          </p:cNvPr>
          <p:cNvSpPr/>
          <p:nvPr/>
        </p:nvSpPr>
        <p:spPr>
          <a:xfrm>
            <a:off x="5166887" y="2508283"/>
            <a:ext cx="2862360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Task Coordination, Sales Operations Manager, Technical SEO Operations, Client Success Manager</a:t>
            </a:r>
            <a:endParaRPr 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32F78AD6-FA64-A960-67A5-63A4402E0FDF}"/>
              </a:ext>
            </a:extLst>
          </p:cNvPr>
          <p:cNvSpPr/>
          <p:nvPr/>
        </p:nvSpPr>
        <p:spPr>
          <a:xfrm>
            <a:off x="8715917" y="1147745"/>
            <a:ext cx="3151458" cy="196572"/>
          </a:xfrm>
          <a:prstGeom prst="roundRect">
            <a:avLst>
              <a:gd name="adj" fmla="val 4202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9181771-3DEF-5801-B1DD-B1D46C722AC5}"/>
              </a:ext>
            </a:extLst>
          </p:cNvPr>
          <p:cNvSpPr/>
          <p:nvPr/>
        </p:nvSpPr>
        <p:spPr>
          <a:xfrm>
            <a:off x="8912490" y="1540889"/>
            <a:ext cx="206736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(</a:t>
            </a:r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GPT-4</a:t>
            </a:r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)</a:t>
            </a:r>
            <a:endParaRPr lang="en-US" sz="19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A3B4A13-4807-C8A7-CD66-F0099D9BC095}"/>
              </a:ext>
            </a:extLst>
          </p:cNvPr>
          <p:cNvSpPr/>
          <p:nvPr/>
        </p:nvSpPr>
        <p:spPr>
          <a:xfrm>
            <a:off x="8912490" y="1966181"/>
            <a:ext cx="2862448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Chief SEO Strategist, Business Development Director</a:t>
            </a:r>
            <a:endParaRPr 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1">
            <a:extLst>
              <a:ext uri="{FF2B5EF4-FFF2-40B4-BE49-F238E27FC236}">
                <a16:creationId xmlns:a16="http://schemas.microsoft.com/office/drawing/2014/main" id="{7BF85F92-79BC-E808-60C2-F59832806615}"/>
              </a:ext>
            </a:extLst>
          </p:cNvPr>
          <p:cNvSpPr/>
          <p:nvPr/>
        </p:nvSpPr>
        <p:spPr>
          <a:xfrm>
            <a:off x="1621770" y="4221298"/>
            <a:ext cx="9333358" cy="565904"/>
          </a:xfrm>
          <a:prstGeom prst="rect">
            <a:avLst/>
          </a:prstGeom>
          <a:solidFill>
            <a:schemeClr val="accent1">
              <a:lumMod val="50000"/>
              <a:alpha val="4000"/>
            </a:schemeClr>
          </a:solidFill>
          <a:ln/>
        </p:spPr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8FBB7268-15AF-250F-985B-0D61325FB341}"/>
              </a:ext>
            </a:extLst>
          </p:cNvPr>
          <p:cNvSpPr/>
          <p:nvPr/>
        </p:nvSpPr>
        <p:spPr>
          <a:xfrm>
            <a:off x="2272084" y="4346909"/>
            <a:ext cx="291262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A54CB6C0-65E9-192D-036C-FEB9D230F61F}"/>
              </a:ext>
            </a:extLst>
          </p:cNvPr>
          <p:cNvSpPr/>
          <p:nvPr/>
        </p:nvSpPr>
        <p:spPr>
          <a:xfrm>
            <a:off x="4194655" y="4355971"/>
            <a:ext cx="290881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C64863AE-B119-0E18-4EFF-662D3A171991}"/>
              </a:ext>
            </a:extLst>
          </p:cNvPr>
          <p:cNvSpPr/>
          <p:nvPr/>
        </p:nvSpPr>
        <p:spPr>
          <a:xfrm>
            <a:off x="6745237" y="4358953"/>
            <a:ext cx="290881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ABA9E51D-41A1-F402-071B-A9B91B7B01CC}"/>
              </a:ext>
            </a:extLst>
          </p:cNvPr>
          <p:cNvSpPr/>
          <p:nvPr/>
        </p:nvSpPr>
        <p:spPr>
          <a:xfrm>
            <a:off x="9292009" y="4385502"/>
            <a:ext cx="291262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Стоимость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6">
            <a:extLst>
              <a:ext uri="{FF2B5EF4-FFF2-40B4-BE49-F238E27FC236}">
                <a16:creationId xmlns:a16="http://schemas.microsoft.com/office/drawing/2014/main" id="{3FFEC606-0F4B-F98D-0462-8B58BCE8073F}"/>
              </a:ext>
            </a:extLst>
          </p:cNvPr>
          <p:cNvSpPr/>
          <p:nvPr/>
        </p:nvSpPr>
        <p:spPr>
          <a:xfrm>
            <a:off x="1621770" y="4787202"/>
            <a:ext cx="9333351" cy="565904"/>
          </a:xfrm>
          <a:prstGeom prst="rect">
            <a:avLst/>
          </a:prstGeom>
          <a:solidFill>
            <a:schemeClr val="accent1">
              <a:lumMod val="50000"/>
              <a:alpha val="4000"/>
            </a:schemeClr>
          </a:solidFill>
          <a:ln/>
        </p:spPr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E38567B0-B748-3869-C952-DE01890A94E0}"/>
              </a:ext>
            </a:extLst>
          </p:cNvPr>
          <p:cNvSpPr/>
          <p:nvPr/>
        </p:nvSpPr>
        <p:spPr>
          <a:xfrm>
            <a:off x="2272084" y="4912813"/>
            <a:ext cx="291262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</a:p>
        </p:txBody>
      </p:sp>
      <p:sp>
        <p:nvSpPr>
          <p:cNvPr id="19" name="Text 18">
            <a:extLst>
              <a:ext uri="{FF2B5EF4-FFF2-40B4-BE49-F238E27FC236}">
                <a16:creationId xmlns:a16="http://schemas.microsoft.com/office/drawing/2014/main" id="{D94444DC-68CF-D726-21E1-A00F3B79E9D3}"/>
              </a:ext>
            </a:extLst>
          </p:cNvPr>
          <p:cNvSpPr/>
          <p:nvPr/>
        </p:nvSpPr>
        <p:spPr>
          <a:xfrm>
            <a:off x="4194655" y="4921875"/>
            <a:ext cx="290881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GPT-4</a:t>
            </a:r>
          </a:p>
        </p:txBody>
      </p:sp>
      <p:sp>
        <p:nvSpPr>
          <p:cNvPr id="20" name="Text 19">
            <a:extLst>
              <a:ext uri="{FF2B5EF4-FFF2-40B4-BE49-F238E27FC236}">
                <a16:creationId xmlns:a16="http://schemas.microsoft.com/office/drawing/2014/main" id="{8A8FAB3F-87B7-021D-DADC-6C0C167B6FAF}"/>
              </a:ext>
            </a:extLst>
          </p:cNvPr>
          <p:cNvSpPr/>
          <p:nvPr/>
        </p:nvSpPr>
        <p:spPr>
          <a:xfrm>
            <a:off x="6745237" y="4924857"/>
            <a:ext cx="290881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Стратегии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20">
            <a:extLst>
              <a:ext uri="{FF2B5EF4-FFF2-40B4-BE49-F238E27FC236}">
                <a16:creationId xmlns:a16="http://schemas.microsoft.com/office/drawing/2014/main" id="{37521D8F-0DAD-1DE9-B67F-09D5887CEE7A}"/>
              </a:ext>
            </a:extLst>
          </p:cNvPr>
          <p:cNvSpPr/>
          <p:nvPr/>
        </p:nvSpPr>
        <p:spPr>
          <a:xfrm>
            <a:off x="9292009" y="4951406"/>
            <a:ext cx="291262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chemeClr val="bg2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$</a:t>
            </a:r>
            <a:r>
              <a:rPr lang="en-US" sz="15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0.4005</a:t>
            </a:r>
            <a:r>
              <a:rPr lang="en-US" sz="1500" b="1" dirty="0">
                <a:solidFill>
                  <a:schemeClr val="bg2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(91</a:t>
            </a:r>
            <a:r>
              <a:rPr lang="en-US" sz="15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</a:p>
        </p:txBody>
      </p:sp>
      <p:sp>
        <p:nvSpPr>
          <p:cNvPr id="22" name="Shape 21">
            <a:extLst>
              <a:ext uri="{FF2B5EF4-FFF2-40B4-BE49-F238E27FC236}">
                <a16:creationId xmlns:a16="http://schemas.microsoft.com/office/drawing/2014/main" id="{24DB7D00-42F7-B952-C323-D4909061C46D}"/>
              </a:ext>
            </a:extLst>
          </p:cNvPr>
          <p:cNvSpPr/>
          <p:nvPr/>
        </p:nvSpPr>
        <p:spPr>
          <a:xfrm>
            <a:off x="1621750" y="5353107"/>
            <a:ext cx="9333366" cy="565904"/>
          </a:xfrm>
          <a:prstGeom prst="rect">
            <a:avLst/>
          </a:prstGeom>
          <a:solidFill>
            <a:schemeClr val="accent1">
              <a:lumMod val="50000"/>
              <a:alpha val="4000"/>
            </a:schemeClr>
          </a:solidFill>
          <a:ln/>
        </p:spPr>
      </p:sp>
      <p:sp>
        <p:nvSpPr>
          <p:cNvPr id="23" name="Text 22">
            <a:extLst>
              <a:ext uri="{FF2B5EF4-FFF2-40B4-BE49-F238E27FC236}">
                <a16:creationId xmlns:a16="http://schemas.microsoft.com/office/drawing/2014/main" id="{2FA654A0-484C-EA01-0304-898021E29408}"/>
              </a:ext>
            </a:extLst>
          </p:cNvPr>
          <p:cNvSpPr/>
          <p:nvPr/>
        </p:nvSpPr>
        <p:spPr>
          <a:xfrm>
            <a:off x="2272084" y="5478718"/>
            <a:ext cx="291262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</p:txBody>
      </p:sp>
      <p:sp>
        <p:nvSpPr>
          <p:cNvPr id="24" name="Text 23">
            <a:extLst>
              <a:ext uri="{FF2B5EF4-FFF2-40B4-BE49-F238E27FC236}">
                <a16:creationId xmlns:a16="http://schemas.microsoft.com/office/drawing/2014/main" id="{9362A551-FBB9-2982-103A-645BD3F74852}"/>
              </a:ext>
            </a:extLst>
          </p:cNvPr>
          <p:cNvSpPr/>
          <p:nvPr/>
        </p:nvSpPr>
        <p:spPr>
          <a:xfrm>
            <a:off x="4194655" y="5487780"/>
            <a:ext cx="290881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GPT-4o-mini</a:t>
            </a:r>
          </a:p>
        </p:txBody>
      </p:sp>
      <p:sp>
        <p:nvSpPr>
          <p:cNvPr id="25" name="Text 24">
            <a:extLst>
              <a:ext uri="{FF2B5EF4-FFF2-40B4-BE49-F238E27FC236}">
                <a16:creationId xmlns:a16="http://schemas.microsoft.com/office/drawing/2014/main" id="{52C88E26-59F2-F44A-F708-2320B4EDDF95}"/>
              </a:ext>
            </a:extLst>
          </p:cNvPr>
          <p:cNvSpPr/>
          <p:nvPr/>
        </p:nvSpPr>
        <p:spPr>
          <a:xfrm>
            <a:off x="6745237" y="5490762"/>
            <a:ext cx="290881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Координация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5">
            <a:extLst>
              <a:ext uri="{FF2B5EF4-FFF2-40B4-BE49-F238E27FC236}">
                <a16:creationId xmlns:a16="http://schemas.microsoft.com/office/drawing/2014/main" id="{2A079887-9962-5C88-C881-4D9F64314450}"/>
              </a:ext>
            </a:extLst>
          </p:cNvPr>
          <p:cNvSpPr/>
          <p:nvPr/>
        </p:nvSpPr>
        <p:spPr>
          <a:xfrm>
            <a:off x="9292009" y="5517311"/>
            <a:ext cx="291262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$0.0420 (4%)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26">
            <a:extLst>
              <a:ext uri="{FF2B5EF4-FFF2-40B4-BE49-F238E27FC236}">
                <a16:creationId xmlns:a16="http://schemas.microsoft.com/office/drawing/2014/main" id="{2939D865-CD0F-A012-79BE-41BB0CD561DA}"/>
              </a:ext>
            </a:extLst>
          </p:cNvPr>
          <p:cNvSpPr/>
          <p:nvPr/>
        </p:nvSpPr>
        <p:spPr>
          <a:xfrm>
            <a:off x="1621754" y="5919011"/>
            <a:ext cx="9333358" cy="565904"/>
          </a:xfrm>
          <a:prstGeom prst="rect">
            <a:avLst/>
          </a:prstGeom>
          <a:solidFill>
            <a:schemeClr val="accent1">
              <a:lumMod val="50000"/>
              <a:alpha val="4000"/>
            </a:schemeClr>
          </a:solidFill>
          <a:ln/>
        </p:spPr>
      </p:sp>
      <p:sp>
        <p:nvSpPr>
          <p:cNvPr id="28" name="Text 27">
            <a:extLst>
              <a:ext uri="{FF2B5EF4-FFF2-40B4-BE49-F238E27FC236}">
                <a16:creationId xmlns:a16="http://schemas.microsoft.com/office/drawing/2014/main" id="{3C4B5C8A-5D8C-A337-EA38-3C387A94845E}"/>
              </a:ext>
            </a:extLst>
          </p:cNvPr>
          <p:cNvSpPr/>
          <p:nvPr/>
        </p:nvSpPr>
        <p:spPr>
          <a:xfrm>
            <a:off x="2272084" y="6044622"/>
            <a:ext cx="291262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</a:t>
            </a:r>
          </a:p>
        </p:txBody>
      </p:sp>
      <p:sp>
        <p:nvSpPr>
          <p:cNvPr id="29" name="Text 28">
            <a:extLst>
              <a:ext uri="{FF2B5EF4-FFF2-40B4-BE49-F238E27FC236}">
                <a16:creationId xmlns:a16="http://schemas.microsoft.com/office/drawing/2014/main" id="{51696317-2409-4D9B-15A6-DB01FB62A890}"/>
              </a:ext>
            </a:extLst>
          </p:cNvPr>
          <p:cNvSpPr/>
          <p:nvPr/>
        </p:nvSpPr>
        <p:spPr>
          <a:xfrm>
            <a:off x="4194655" y="6053684"/>
            <a:ext cx="290881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GPT-4o-mini</a:t>
            </a:r>
          </a:p>
        </p:txBody>
      </p:sp>
      <p:sp>
        <p:nvSpPr>
          <p:cNvPr id="30" name="Text 29">
            <a:extLst>
              <a:ext uri="{FF2B5EF4-FFF2-40B4-BE49-F238E27FC236}">
                <a16:creationId xmlns:a16="http://schemas.microsoft.com/office/drawing/2014/main" id="{C600F384-C805-E281-6832-5499FF07D66D}"/>
              </a:ext>
            </a:extLst>
          </p:cNvPr>
          <p:cNvSpPr/>
          <p:nvPr/>
        </p:nvSpPr>
        <p:spPr>
          <a:xfrm>
            <a:off x="6745237" y="6056666"/>
            <a:ext cx="290881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Исполнение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30">
            <a:extLst>
              <a:ext uri="{FF2B5EF4-FFF2-40B4-BE49-F238E27FC236}">
                <a16:creationId xmlns:a16="http://schemas.microsoft.com/office/drawing/2014/main" id="{92960B84-5D82-0139-C5EC-691E67960188}"/>
              </a:ext>
            </a:extLst>
          </p:cNvPr>
          <p:cNvSpPr/>
          <p:nvPr/>
        </p:nvSpPr>
        <p:spPr>
          <a:xfrm>
            <a:off x="9292009" y="6083215"/>
            <a:ext cx="291262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$0.0458 (4,5%)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B2E6A0FA-BADA-B19D-A5DB-5B4E99821E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0" y="0"/>
            <a:ext cx="12106249" cy="6862964"/>
          </a:xfrm>
          <a:prstGeom prst="rect">
            <a:avLst/>
          </a:prstGeom>
        </p:spPr>
      </p:pic>
      <p:cxnSp>
        <p:nvCxnSpPr>
          <p:cNvPr id="170" name="Google Shape;170;p22"/>
          <p:cNvCxnSpPr/>
          <p:nvPr/>
        </p:nvCxnSpPr>
        <p:spPr>
          <a:xfrm rot="10800000">
            <a:off x="14075" y="434725"/>
            <a:ext cx="893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2"/>
          <p:cNvSpPr txBox="1"/>
          <p:nvPr/>
        </p:nvSpPr>
        <p:spPr>
          <a:xfrm>
            <a:off x="8084525" y="262375"/>
            <a:ext cx="38196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AC9E3A2C-9728-B94F-EA52-947E5896A934}"/>
              </a:ext>
            </a:extLst>
          </p:cNvPr>
          <p:cNvSpPr/>
          <p:nvPr/>
        </p:nvSpPr>
        <p:spPr>
          <a:xfrm>
            <a:off x="605433" y="475655"/>
            <a:ext cx="11057692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Систематическая оптимизация через эксперименты</a:t>
            </a:r>
            <a:endParaRPr lang="en-US" sz="3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74927C7-D174-4853-3491-3084DE867605}"/>
              </a:ext>
            </a:extLst>
          </p:cNvPr>
          <p:cNvSpPr/>
          <p:nvPr/>
        </p:nvSpPr>
        <p:spPr>
          <a:xfrm>
            <a:off x="1062633" y="1349896"/>
            <a:ext cx="4225885" cy="647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Результаты 4 ключевых экспериментов:</a:t>
            </a:r>
            <a:endParaRPr lang="en-US" sz="1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63C0FC9B-E63B-FD52-F525-91866C7B04E9}"/>
              </a:ext>
            </a:extLst>
          </p:cNvPr>
          <p:cNvSpPr/>
          <p:nvPr/>
        </p:nvSpPr>
        <p:spPr>
          <a:xfrm>
            <a:off x="1070253" y="1887224"/>
            <a:ext cx="13404294" cy="11956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E44497E-FA5E-8ACF-97C7-9C444A545367}"/>
              </a:ext>
            </a:extLst>
          </p:cNvPr>
          <p:cNvSpPr/>
          <p:nvPr/>
        </p:nvSpPr>
        <p:spPr>
          <a:xfrm>
            <a:off x="436900" y="1998548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Эксперимент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BE8E3A2-BE74-CC7C-C867-9683DE272462}"/>
              </a:ext>
            </a:extLst>
          </p:cNvPr>
          <p:cNvSpPr/>
          <p:nvPr/>
        </p:nvSpPr>
        <p:spPr>
          <a:xfrm>
            <a:off x="2864614" y="1998548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Тестируемые варианты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078D8DE-8C9A-7620-A1C3-318FBDDD7ADF}"/>
              </a:ext>
            </a:extLst>
          </p:cNvPr>
          <p:cNvSpPr/>
          <p:nvPr/>
        </p:nvSpPr>
        <p:spPr>
          <a:xfrm>
            <a:off x="5756496" y="2055294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Оптимальный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5C9EB31-A3D5-EC21-0675-DDA38969F74B}"/>
              </a:ext>
            </a:extLst>
          </p:cNvPr>
          <p:cNvSpPr/>
          <p:nvPr/>
        </p:nvSpPr>
        <p:spPr>
          <a:xfrm>
            <a:off x="8495357" y="2055294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Улучшение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9716A957-134F-5F86-98EF-20496AC4E9FE}"/>
              </a:ext>
            </a:extLst>
          </p:cNvPr>
          <p:cNvSpPr/>
          <p:nvPr/>
        </p:nvSpPr>
        <p:spPr>
          <a:xfrm>
            <a:off x="1070253" y="2386572"/>
            <a:ext cx="13404294" cy="1195681"/>
          </a:xfrm>
          <a:prstGeom prst="rect">
            <a:avLst/>
          </a:prstGeom>
          <a:noFill/>
          <a:ln/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8F832AA-2CAE-4A5F-581C-5895EE5D4C2D}"/>
              </a:ext>
            </a:extLst>
          </p:cNvPr>
          <p:cNvSpPr/>
          <p:nvPr/>
        </p:nvSpPr>
        <p:spPr>
          <a:xfrm>
            <a:off x="436900" y="2497896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Chunk Size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0AC9C1F-84DA-3C7C-DCFB-AC40326CACD9}"/>
              </a:ext>
            </a:extLst>
          </p:cNvPr>
          <p:cNvSpPr/>
          <p:nvPr/>
        </p:nvSpPr>
        <p:spPr>
          <a:xfrm>
            <a:off x="2864614" y="2497896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256,512,1024,2048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FB5080-A235-E956-F7C7-DEA41A68D2D7}"/>
              </a:ext>
            </a:extLst>
          </p:cNvPr>
          <p:cNvSpPr/>
          <p:nvPr/>
        </p:nvSpPr>
        <p:spPr>
          <a:xfrm>
            <a:off x="5756496" y="2554642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512 токенов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E617A4B-1152-3BB6-70E8-3CBAAAC2D642}"/>
              </a:ext>
            </a:extLst>
          </p:cNvPr>
          <p:cNvSpPr/>
          <p:nvPr/>
        </p:nvSpPr>
        <p:spPr>
          <a:xfrm>
            <a:off x="8495357" y="2554642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+16% RAG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FF82EF7B-61B1-F8B5-9483-289643D586ED}"/>
              </a:ext>
            </a:extLst>
          </p:cNvPr>
          <p:cNvSpPr/>
          <p:nvPr/>
        </p:nvSpPr>
        <p:spPr>
          <a:xfrm>
            <a:off x="1070253" y="2885920"/>
            <a:ext cx="13404294" cy="11956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DA0C622-3B46-962C-766A-AE6C00BA22E8}"/>
              </a:ext>
            </a:extLst>
          </p:cNvPr>
          <p:cNvSpPr/>
          <p:nvPr/>
        </p:nvSpPr>
        <p:spPr>
          <a:xfrm>
            <a:off x="436900" y="2997244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Embedding Model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7990E4AE-5A87-33E7-4489-633C826C9AB7}"/>
              </a:ext>
            </a:extLst>
          </p:cNvPr>
          <p:cNvSpPr/>
          <p:nvPr/>
        </p:nvSpPr>
        <p:spPr>
          <a:xfrm>
            <a:off x="2864614" y="2997244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ada-002,SBERT,emb-3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4625FE6A-0911-86C1-CAFD-4341EFB067A3}"/>
              </a:ext>
            </a:extLst>
          </p:cNvPr>
          <p:cNvSpPr/>
          <p:nvPr/>
        </p:nvSpPr>
        <p:spPr>
          <a:xfrm>
            <a:off x="5756496" y="3053990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ada-002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1EA74CE-87C9-4A7D-3A4D-5B60076994F6}"/>
              </a:ext>
            </a:extLst>
          </p:cNvPr>
          <p:cNvSpPr/>
          <p:nvPr/>
        </p:nvSpPr>
        <p:spPr>
          <a:xfrm>
            <a:off x="8495357" y="3053990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Лучший ROI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1BF9A1C4-8738-A401-8D89-EA7D4E86FD04}"/>
              </a:ext>
            </a:extLst>
          </p:cNvPr>
          <p:cNvSpPr/>
          <p:nvPr/>
        </p:nvSpPr>
        <p:spPr>
          <a:xfrm>
            <a:off x="1070253" y="3385268"/>
            <a:ext cx="13404294" cy="1195681"/>
          </a:xfrm>
          <a:prstGeom prst="rect">
            <a:avLst/>
          </a:prstGeom>
          <a:noFill/>
          <a:ln/>
        </p:spPr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D8982E3C-7CC6-38C7-E23A-59E5281E3D56}"/>
              </a:ext>
            </a:extLst>
          </p:cNvPr>
          <p:cNvSpPr/>
          <p:nvPr/>
        </p:nvSpPr>
        <p:spPr>
          <a:xfrm>
            <a:off x="436900" y="3496593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Temperature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900ACEF4-4749-DC59-63A6-71EFE132A18E}"/>
              </a:ext>
            </a:extLst>
          </p:cNvPr>
          <p:cNvSpPr/>
          <p:nvPr/>
        </p:nvSpPr>
        <p:spPr>
          <a:xfrm>
            <a:off x="2864614" y="3496593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0.1, 0.5, 0.7, 1.0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80ECDDA-98DA-EA09-029F-97DA71E58310}"/>
              </a:ext>
            </a:extLst>
          </p:cNvPr>
          <p:cNvSpPr/>
          <p:nvPr/>
        </p:nvSpPr>
        <p:spPr>
          <a:xfrm>
            <a:off x="5756496" y="3553339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0.5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D7239BEF-5054-342E-787D-E0F6FC4C6849}"/>
              </a:ext>
            </a:extLst>
          </p:cNvPr>
          <p:cNvSpPr/>
          <p:nvPr/>
        </p:nvSpPr>
        <p:spPr>
          <a:xfrm>
            <a:off x="8495357" y="3553339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Баланс точн.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3">
            <a:extLst>
              <a:ext uri="{FF2B5EF4-FFF2-40B4-BE49-F238E27FC236}">
                <a16:creationId xmlns:a16="http://schemas.microsoft.com/office/drawing/2014/main" id="{06DC3623-7E6B-F9E2-B99A-7FDE71C090B4}"/>
              </a:ext>
            </a:extLst>
          </p:cNvPr>
          <p:cNvSpPr/>
          <p:nvPr/>
        </p:nvSpPr>
        <p:spPr>
          <a:xfrm>
            <a:off x="1070253" y="3884616"/>
            <a:ext cx="13404294" cy="1195681"/>
          </a:xfrm>
          <a:prstGeom prst="rect">
            <a:avLst/>
          </a:prstGeom>
          <a:noFill/>
          <a:ln/>
        </p:spPr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E8FBFA3D-809C-D50E-0D9E-10CBD2F5CDFB}"/>
              </a:ext>
            </a:extLst>
          </p:cNvPr>
          <p:cNvSpPr/>
          <p:nvPr/>
        </p:nvSpPr>
        <p:spPr>
          <a:xfrm>
            <a:off x="436900" y="3995941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Max Tokens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5">
            <a:extLst>
              <a:ext uri="{FF2B5EF4-FFF2-40B4-BE49-F238E27FC236}">
                <a16:creationId xmlns:a16="http://schemas.microsoft.com/office/drawing/2014/main" id="{B5C0156C-1D69-EFD7-7F17-FF47627C91BE}"/>
              </a:ext>
            </a:extLst>
          </p:cNvPr>
          <p:cNvSpPr/>
          <p:nvPr/>
        </p:nvSpPr>
        <p:spPr>
          <a:xfrm>
            <a:off x="2864614" y="3995941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1000,2000,4000,8000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11B7582E-2875-5213-B53C-D5A4A7E326B2}"/>
              </a:ext>
            </a:extLst>
          </p:cNvPr>
          <p:cNvSpPr/>
          <p:nvPr/>
        </p:nvSpPr>
        <p:spPr>
          <a:xfrm>
            <a:off x="5756496" y="4052687"/>
            <a:ext cx="299739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4000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EFBFBE1E-F9C0-2572-9A61-97564DF5F264}"/>
              </a:ext>
            </a:extLst>
          </p:cNvPr>
          <p:cNvSpPr/>
          <p:nvPr/>
        </p:nvSpPr>
        <p:spPr>
          <a:xfrm>
            <a:off x="8495357" y="4052687"/>
            <a:ext cx="3001208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+24% качества</a:t>
            </a:r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hape 28">
            <a:extLst>
              <a:ext uri="{FF2B5EF4-FFF2-40B4-BE49-F238E27FC236}">
                <a16:creationId xmlns:a16="http://schemas.microsoft.com/office/drawing/2014/main" id="{20973F59-5FE7-FCD0-1B07-662EDE7FA061}"/>
              </a:ext>
            </a:extLst>
          </p:cNvPr>
          <p:cNvSpPr/>
          <p:nvPr/>
        </p:nvSpPr>
        <p:spPr>
          <a:xfrm>
            <a:off x="235540" y="4634798"/>
            <a:ext cx="2875172" cy="517730"/>
          </a:xfrm>
          <a:prstGeom prst="roundRect">
            <a:avLst>
              <a:gd name="adj" fmla="val 336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2" name="Shape 29">
            <a:extLst>
              <a:ext uri="{FF2B5EF4-FFF2-40B4-BE49-F238E27FC236}">
                <a16:creationId xmlns:a16="http://schemas.microsoft.com/office/drawing/2014/main" id="{458C9B8B-24A7-7E24-F9B1-01E745CDDCCC}"/>
              </a:ext>
            </a:extLst>
          </p:cNvPr>
          <p:cNvSpPr/>
          <p:nvPr/>
        </p:nvSpPr>
        <p:spPr>
          <a:xfrm>
            <a:off x="235539" y="4634798"/>
            <a:ext cx="2645141" cy="517730"/>
          </a:xfrm>
          <a:prstGeom prst="roundRect">
            <a:avLst>
              <a:gd name="adj" fmla="val 33605"/>
            </a:avLst>
          </a:prstGeom>
          <a:solidFill>
            <a:srgbClr val="8C98CA"/>
          </a:solidFill>
          <a:ln/>
        </p:spPr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43E9895B-C92C-1F43-E496-810715147C59}"/>
              </a:ext>
            </a:extLst>
          </p:cNvPr>
          <p:cNvSpPr/>
          <p:nvPr/>
        </p:nvSpPr>
        <p:spPr>
          <a:xfrm>
            <a:off x="3598555" y="4646141"/>
            <a:ext cx="325311" cy="517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chemeClr val="bg2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92%</a:t>
            </a:r>
            <a:endParaRPr lang="en-US" sz="17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8B137BE7-9782-D163-F00E-19045F67F70F}"/>
              </a:ext>
            </a:extLst>
          </p:cNvPr>
          <p:cNvSpPr/>
          <p:nvPr/>
        </p:nvSpPr>
        <p:spPr>
          <a:xfrm>
            <a:off x="734077" y="5209274"/>
            <a:ext cx="1648063" cy="647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chemeClr val="bg2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RAG точность</a:t>
            </a:r>
            <a:endParaRPr lang="en-US" sz="17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DD57D6A9-6D35-0314-7B32-B386CCA9E0AD}"/>
              </a:ext>
            </a:extLst>
          </p:cNvPr>
          <p:cNvSpPr/>
          <p:nvPr/>
        </p:nvSpPr>
        <p:spPr>
          <a:xfrm>
            <a:off x="732489" y="5505207"/>
            <a:ext cx="3299302" cy="517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chemeClr val="bg2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Было: 79% (+16%)</a:t>
            </a:r>
            <a:endParaRPr lang="en-US" sz="13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4A29F85C-A72F-09A7-937B-8A84A51F309D}"/>
              </a:ext>
            </a:extLst>
          </p:cNvPr>
          <p:cNvSpPr/>
          <p:nvPr/>
        </p:nvSpPr>
        <p:spPr>
          <a:xfrm>
            <a:off x="4780750" y="4634798"/>
            <a:ext cx="2899491" cy="517730"/>
          </a:xfrm>
          <a:prstGeom prst="roundRect">
            <a:avLst>
              <a:gd name="adj" fmla="val 336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7" name="Shape 34">
            <a:extLst>
              <a:ext uri="{FF2B5EF4-FFF2-40B4-BE49-F238E27FC236}">
                <a16:creationId xmlns:a16="http://schemas.microsoft.com/office/drawing/2014/main" id="{29B4D21E-FBF8-0182-A444-F049E3899B7B}"/>
              </a:ext>
            </a:extLst>
          </p:cNvPr>
          <p:cNvSpPr/>
          <p:nvPr/>
        </p:nvSpPr>
        <p:spPr>
          <a:xfrm>
            <a:off x="4153836" y="4622228"/>
            <a:ext cx="2638516" cy="517730"/>
          </a:xfrm>
          <a:prstGeom prst="roundRect">
            <a:avLst>
              <a:gd name="adj" fmla="val 33605"/>
            </a:avLst>
          </a:prstGeom>
          <a:solidFill>
            <a:srgbClr val="8C98CA"/>
          </a:solidFill>
          <a:ln/>
        </p:spPr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30C97366-C5A7-0058-9208-D22202CE7883}"/>
              </a:ext>
            </a:extLst>
          </p:cNvPr>
          <p:cNvSpPr/>
          <p:nvPr/>
        </p:nvSpPr>
        <p:spPr>
          <a:xfrm>
            <a:off x="7883413" y="4634798"/>
            <a:ext cx="300992" cy="517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chemeClr val="bg2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91%</a:t>
            </a:r>
            <a:endParaRPr lang="en-US" sz="17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7BDE525A-D818-2019-2DF3-51CD80B70001}"/>
              </a:ext>
            </a:extLst>
          </p:cNvPr>
          <p:cNvSpPr/>
          <p:nvPr/>
        </p:nvSpPr>
        <p:spPr>
          <a:xfrm>
            <a:off x="4650785" y="5151301"/>
            <a:ext cx="1648063" cy="647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chemeClr val="bg2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Качество ответов</a:t>
            </a:r>
            <a:endParaRPr lang="en-US" sz="17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13B35CA8-0476-7BAA-C6FB-E4EDDE44EF12}"/>
              </a:ext>
            </a:extLst>
          </p:cNvPr>
          <p:cNvSpPr/>
          <p:nvPr/>
        </p:nvSpPr>
        <p:spPr>
          <a:xfrm>
            <a:off x="4704628" y="5514941"/>
            <a:ext cx="3299302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chemeClr val="bg2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Было: 73/100 (+24%)</a:t>
            </a:r>
            <a:endParaRPr lang="en-US" sz="13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hape 38">
            <a:extLst>
              <a:ext uri="{FF2B5EF4-FFF2-40B4-BE49-F238E27FC236}">
                <a16:creationId xmlns:a16="http://schemas.microsoft.com/office/drawing/2014/main" id="{FF5F048F-6118-7816-52FC-0720864740EE}"/>
              </a:ext>
            </a:extLst>
          </p:cNvPr>
          <p:cNvSpPr/>
          <p:nvPr/>
        </p:nvSpPr>
        <p:spPr>
          <a:xfrm>
            <a:off x="8404699" y="4652938"/>
            <a:ext cx="2880889" cy="517730"/>
          </a:xfrm>
          <a:prstGeom prst="roundRect">
            <a:avLst>
              <a:gd name="adj" fmla="val 336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2" name="Shape 39">
            <a:extLst>
              <a:ext uri="{FF2B5EF4-FFF2-40B4-BE49-F238E27FC236}">
                <a16:creationId xmlns:a16="http://schemas.microsoft.com/office/drawing/2014/main" id="{442E5837-4BEF-E7A0-F366-7BAB57A9EAD2}"/>
              </a:ext>
            </a:extLst>
          </p:cNvPr>
          <p:cNvSpPr/>
          <p:nvPr/>
        </p:nvSpPr>
        <p:spPr>
          <a:xfrm>
            <a:off x="8404699" y="4652938"/>
            <a:ext cx="1872560" cy="517730"/>
          </a:xfrm>
          <a:prstGeom prst="roundRect">
            <a:avLst>
              <a:gd name="adj" fmla="val 33605"/>
            </a:avLst>
          </a:prstGeom>
          <a:solidFill>
            <a:srgbClr val="8C98CA"/>
          </a:solidFill>
          <a:ln/>
        </p:spPr>
      </p:sp>
      <p:sp>
        <p:nvSpPr>
          <p:cNvPr id="43" name="Text 40">
            <a:extLst>
              <a:ext uri="{FF2B5EF4-FFF2-40B4-BE49-F238E27FC236}">
                <a16:creationId xmlns:a16="http://schemas.microsoft.com/office/drawing/2014/main" id="{4257C377-8E17-75A9-68EA-72CA68D916DC}"/>
              </a:ext>
            </a:extLst>
          </p:cNvPr>
          <p:cNvSpPr/>
          <p:nvPr/>
        </p:nvSpPr>
        <p:spPr>
          <a:xfrm>
            <a:off x="11526075" y="4643747"/>
            <a:ext cx="319685" cy="517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chemeClr val="bg2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65%</a:t>
            </a:r>
            <a:endParaRPr lang="en-US" sz="17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41">
            <a:extLst>
              <a:ext uri="{FF2B5EF4-FFF2-40B4-BE49-F238E27FC236}">
                <a16:creationId xmlns:a16="http://schemas.microsoft.com/office/drawing/2014/main" id="{17ADBBD7-2D88-C9F4-C9BA-4F9FAF92472A}"/>
              </a:ext>
            </a:extLst>
          </p:cNvPr>
          <p:cNvSpPr/>
          <p:nvPr/>
        </p:nvSpPr>
        <p:spPr>
          <a:xfrm>
            <a:off x="8819980" y="5156927"/>
            <a:ext cx="1648063" cy="647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chemeClr val="bg2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Стоимость запроса</a:t>
            </a:r>
            <a:endParaRPr lang="en-US" sz="17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2050294C-5AF2-2F9B-BD7C-B13F1B008CA5}"/>
              </a:ext>
            </a:extLst>
          </p:cNvPr>
          <p:cNvSpPr/>
          <p:nvPr/>
        </p:nvSpPr>
        <p:spPr>
          <a:xfrm>
            <a:off x="8909859" y="5504783"/>
            <a:ext cx="1973465" cy="662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chemeClr val="bg2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$0.028 vs $0.043 (-35%)</a:t>
            </a:r>
            <a:endParaRPr lang="en-US" sz="13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8126725" y="373800"/>
            <a:ext cx="3819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9" name="Google Shape;179;p23"/>
          <p:cNvCxnSpPr/>
          <p:nvPr/>
        </p:nvCxnSpPr>
        <p:spPr>
          <a:xfrm rot="10800000">
            <a:off x="-25550" y="554025"/>
            <a:ext cx="8962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23"/>
          <p:cNvCxnSpPr/>
          <p:nvPr/>
        </p:nvCxnSpPr>
        <p:spPr>
          <a:xfrm>
            <a:off x="922525" y="12750"/>
            <a:ext cx="0" cy="686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A55E9E-A816-0F4C-39D2-046859F8EFDD}"/>
              </a:ext>
            </a:extLst>
          </p:cNvPr>
          <p:cNvSpPr/>
          <p:nvPr/>
        </p:nvSpPr>
        <p:spPr>
          <a:xfrm>
            <a:off x="1870601" y="902043"/>
            <a:ext cx="8755486" cy="32070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9E3AAC38-2F83-A70B-8550-B669098D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33" y="1018025"/>
            <a:ext cx="8574166" cy="2997921"/>
          </a:xfrm>
          <a:prstGeom prst="rect">
            <a:avLst/>
          </a:prstGeom>
        </p:spPr>
      </p:pic>
      <p:sp>
        <p:nvSpPr>
          <p:cNvPr id="10" name="Shape 1">
            <a:extLst>
              <a:ext uri="{FF2B5EF4-FFF2-40B4-BE49-F238E27FC236}">
                <a16:creationId xmlns:a16="http://schemas.microsoft.com/office/drawing/2014/main" id="{77F90417-764B-8C1E-E098-FE7043A09BFC}"/>
              </a:ext>
            </a:extLst>
          </p:cNvPr>
          <p:cNvSpPr/>
          <p:nvPr/>
        </p:nvSpPr>
        <p:spPr>
          <a:xfrm>
            <a:off x="5259457" y="422505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4D5FA8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CD37FDEC-4EC5-7D9A-5A83-DCC070BD08EA}"/>
              </a:ext>
            </a:extLst>
          </p:cNvPr>
          <p:cNvSpPr/>
          <p:nvPr/>
        </p:nvSpPr>
        <p:spPr>
          <a:xfrm>
            <a:off x="5433765" y="4225051"/>
            <a:ext cx="952619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7030A0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Качество (из 100)</a:t>
            </a:r>
            <a:endParaRPr lang="en-US" sz="85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40E7385F-5B13-CEAF-8723-2722AD721111}"/>
              </a:ext>
            </a:extLst>
          </p:cNvPr>
          <p:cNvSpPr/>
          <p:nvPr/>
        </p:nvSpPr>
        <p:spPr>
          <a:xfrm>
            <a:off x="6538784" y="422505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9CA6D1"/>
          </a:solidFill>
          <a:ln/>
        </p:spPr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2D9AF074-143D-3605-1573-72D5485AEEAF}"/>
              </a:ext>
            </a:extLst>
          </p:cNvPr>
          <p:cNvSpPr/>
          <p:nvPr/>
        </p:nvSpPr>
        <p:spPr>
          <a:xfrm>
            <a:off x="6713092" y="4225051"/>
            <a:ext cx="64484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7030A0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Время (сек)</a:t>
            </a:r>
            <a:endParaRPr lang="en-US" sz="85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58C488-EFF3-D260-70A0-D28F47529775}"/>
              </a:ext>
            </a:extLst>
          </p:cNvPr>
          <p:cNvSpPr txBox="1"/>
          <p:nvPr/>
        </p:nvSpPr>
        <p:spPr>
          <a:xfrm>
            <a:off x="1341127" y="4389120"/>
            <a:ext cx="158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цикла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A6E551-E2D7-974F-9425-6FD62B6B25E0}"/>
              </a:ext>
            </a:extLst>
          </p:cNvPr>
          <p:cNvSpPr txBox="1"/>
          <p:nvPr/>
        </p:nvSpPr>
        <p:spPr>
          <a:xfrm>
            <a:off x="922525" y="4696897"/>
            <a:ext cx="2331711" cy="52322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Lead Qualification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85/100 BANT Score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за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5.3с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1DB6ADE8-A26E-C1CC-DD8C-45FA24C60F94}"/>
              </a:ext>
            </a:extLst>
          </p:cNvPr>
          <p:cNvCxnSpPr>
            <a:stCxn id="57" idx="3"/>
          </p:cNvCxnSpPr>
          <p:nvPr/>
        </p:nvCxnSpPr>
        <p:spPr>
          <a:xfrm>
            <a:off x="3254236" y="4958507"/>
            <a:ext cx="594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4714089-304D-7D08-06D5-E9A08CD69DA6}"/>
              </a:ext>
            </a:extLst>
          </p:cNvPr>
          <p:cNvSpPr txBox="1"/>
          <p:nvPr/>
        </p:nvSpPr>
        <p:spPr>
          <a:xfrm>
            <a:off x="3901819" y="4715868"/>
            <a:ext cx="2331711" cy="52322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Sales Conversation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78/100 Quality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за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11.2с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CD85FD2A-D482-CDB3-53F4-D31DDCFC8994}"/>
              </a:ext>
            </a:extLst>
          </p:cNvPr>
          <p:cNvCxnSpPr/>
          <p:nvPr/>
        </p:nvCxnSpPr>
        <p:spPr>
          <a:xfrm>
            <a:off x="6233530" y="4939536"/>
            <a:ext cx="594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3EEBB9-FE57-C980-B5F6-A9D3FA4EC726}"/>
              </a:ext>
            </a:extLst>
          </p:cNvPr>
          <p:cNvSpPr txBox="1"/>
          <p:nvPr/>
        </p:nvSpPr>
        <p:spPr>
          <a:xfrm>
            <a:off x="6881113" y="4696897"/>
            <a:ext cx="2331711" cy="45140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Proposal Generation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ea typeface="Fraunces Medium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3.2M ₽/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год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за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15.2с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7F4F645-03F2-4169-768C-89013F0E1D07}"/>
              </a:ext>
            </a:extLst>
          </p:cNvPr>
          <p:cNvSpPr txBox="1"/>
          <p:nvPr/>
        </p:nvSpPr>
        <p:spPr>
          <a:xfrm>
            <a:off x="6827892" y="5780756"/>
            <a:ext cx="2331711" cy="48731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Technical Aud</a:t>
            </a:r>
            <a:r>
              <a:rPr lang="en-US" dirty="0">
                <a:solidFill>
                  <a:schemeClr val="tx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it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63/100 Score </a:t>
            </a:r>
            <a:r>
              <a:rPr lang="en-US" sz="1400" dirty="0" err="1">
                <a:solidFill>
                  <a:schemeClr val="tx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за</a:t>
            </a:r>
            <a:r>
              <a:rPr lang="en-US" sz="1400" dirty="0">
                <a:solidFill>
                  <a:schemeClr val="tx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8.1с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5" name="Прямая со стрелкой 134">
            <a:extLst>
              <a:ext uri="{FF2B5EF4-FFF2-40B4-BE49-F238E27FC236}">
                <a16:creationId xmlns:a16="http://schemas.microsoft.com/office/drawing/2014/main" id="{2F2CE9C8-F6F5-70A4-03F6-89590D9BB23A}"/>
              </a:ext>
            </a:extLst>
          </p:cNvPr>
          <p:cNvCxnSpPr>
            <a:stCxn id="129" idx="1"/>
          </p:cNvCxnSpPr>
          <p:nvPr/>
        </p:nvCxnSpPr>
        <p:spPr>
          <a:xfrm flipH="1">
            <a:off x="6004099" y="6024413"/>
            <a:ext cx="823793" cy="1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Скругленная соединительная линия 138">
            <a:extLst>
              <a:ext uri="{FF2B5EF4-FFF2-40B4-BE49-F238E27FC236}">
                <a16:creationId xmlns:a16="http://schemas.microsoft.com/office/drawing/2014/main" id="{3EF5CA50-F253-E28D-5AC5-89C1EA1893D8}"/>
              </a:ext>
            </a:extLst>
          </p:cNvPr>
          <p:cNvCxnSpPr>
            <a:stCxn id="63" idx="3"/>
            <a:endCxn id="129" idx="3"/>
          </p:cNvCxnSpPr>
          <p:nvPr/>
        </p:nvCxnSpPr>
        <p:spPr>
          <a:xfrm flipH="1">
            <a:off x="9159603" y="4922600"/>
            <a:ext cx="53221" cy="1101813"/>
          </a:xfrm>
          <a:prstGeom prst="curvedConnector3">
            <a:avLst>
              <a:gd name="adj1" fmla="val -429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81913CAE-9297-FE62-DB4A-388D9987F204}"/>
              </a:ext>
            </a:extLst>
          </p:cNvPr>
          <p:cNvSpPr txBox="1"/>
          <p:nvPr/>
        </p:nvSpPr>
        <p:spPr>
          <a:xfrm>
            <a:off x="3672388" y="5780756"/>
            <a:ext cx="2331711" cy="63203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Total Pipeline</a:t>
            </a:r>
            <a:endParaRPr lang="en-US" sz="1400" dirty="0"/>
          </a:p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66.4 </a:t>
            </a:r>
            <a:r>
              <a:rPr lang="en-US" sz="14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секунды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4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Lead→Proposal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8126725" y="373800"/>
            <a:ext cx="3819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9" name="Google Shape;189;p24"/>
          <p:cNvCxnSpPr/>
          <p:nvPr/>
        </p:nvCxnSpPr>
        <p:spPr>
          <a:xfrm rot="10800000">
            <a:off x="-25550" y="554025"/>
            <a:ext cx="8962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4"/>
          <p:cNvCxnSpPr/>
          <p:nvPr/>
        </p:nvCxnSpPr>
        <p:spPr>
          <a:xfrm>
            <a:off x="520325" y="12750"/>
            <a:ext cx="0" cy="686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 0">
            <a:extLst>
              <a:ext uri="{FF2B5EF4-FFF2-40B4-BE49-F238E27FC236}">
                <a16:creationId xmlns:a16="http://schemas.microsoft.com/office/drawing/2014/main" id="{A6705203-6D26-9BAC-FC5F-6C936A5CAFCF}"/>
              </a:ext>
            </a:extLst>
          </p:cNvPr>
          <p:cNvSpPr/>
          <p:nvPr/>
        </p:nvSpPr>
        <p:spPr>
          <a:xfrm>
            <a:off x="2187904" y="689677"/>
            <a:ext cx="7816191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Стоимостная модель и ROI</a:t>
            </a:r>
            <a:endParaRPr lang="en-US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E310F409-5397-45AB-7048-0D4934D0F01E}"/>
              </a:ext>
            </a:extLst>
          </p:cNvPr>
          <p:cNvSpPr/>
          <p:nvPr/>
        </p:nvSpPr>
        <p:spPr>
          <a:xfrm>
            <a:off x="1066201" y="1512486"/>
            <a:ext cx="21056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Детальный анализ затрат (за полный цикл):</a:t>
            </a:r>
            <a:endParaRPr lang="en-US" sz="1350" dirty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2413C7B1-F3EF-CA8E-9ADF-E5511ECD8E26}"/>
              </a:ext>
            </a:extLst>
          </p:cNvPr>
          <p:cNvSpPr/>
          <p:nvPr/>
        </p:nvSpPr>
        <p:spPr>
          <a:xfrm>
            <a:off x="1073822" y="1895034"/>
            <a:ext cx="3757505" cy="4058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10142E97-2FE1-AAE5-10FF-8E43A0C631C4}"/>
              </a:ext>
            </a:extLst>
          </p:cNvPr>
          <p:cNvSpPr/>
          <p:nvPr/>
        </p:nvSpPr>
        <p:spPr>
          <a:xfrm>
            <a:off x="1073822" y="2300918"/>
            <a:ext cx="3757505" cy="4058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E3FA3DDB-3811-FE2E-2424-857C7C4CA178}"/>
              </a:ext>
            </a:extLst>
          </p:cNvPr>
          <p:cNvSpPr/>
          <p:nvPr/>
        </p:nvSpPr>
        <p:spPr>
          <a:xfrm>
            <a:off x="1073822" y="2706802"/>
            <a:ext cx="3757505" cy="4058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5B46E5D9-D1A5-512B-5427-87F752E4ACE3}"/>
              </a:ext>
            </a:extLst>
          </p:cNvPr>
          <p:cNvSpPr/>
          <p:nvPr/>
        </p:nvSpPr>
        <p:spPr>
          <a:xfrm>
            <a:off x="1073822" y="3112686"/>
            <a:ext cx="3757505" cy="4058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Shape 19">
            <a:extLst>
              <a:ext uri="{FF2B5EF4-FFF2-40B4-BE49-F238E27FC236}">
                <a16:creationId xmlns:a16="http://schemas.microsoft.com/office/drawing/2014/main" id="{B3C632C0-084F-30D8-2CC1-84FDD78EAD97}"/>
              </a:ext>
            </a:extLst>
          </p:cNvPr>
          <p:cNvSpPr/>
          <p:nvPr/>
        </p:nvSpPr>
        <p:spPr>
          <a:xfrm>
            <a:off x="1073822" y="3518570"/>
            <a:ext cx="3757505" cy="4058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24">
            <a:extLst>
              <a:ext uri="{FF2B5EF4-FFF2-40B4-BE49-F238E27FC236}">
                <a16:creationId xmlns:a16="http://schemas.microsoft.com/office/drawing/2014/main" id="{EF4D41A6-9346-4054-6915-D81DEE969168}"/>
              </a:ext>
            </a:extLst>
          </p:cNvPr>
          <p:cNvSpPr/>
          <p:nvPr/>
        </p:nvSpPr>
        <p:spPr>
          <a:xfrm>
            <a:off x="6216024" y="1559440"/>
            <a:ext cx="1078503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Экономический эффект:</a:t>
            </a:r>
            <a:endParaRPr lang="en-US" sz="1350" dirty="0"/>
          </a:p>
        </p:txBody>
      </p:sp>
      <p:sp>
        <p:nvSpPr>
          <p:cNvPr id="21" name="Text 25">
            <a:extLst>
              <a:ext uri="{FF2B5EF4-FFF2-40B4-BE49-F238E27FC236}">
                <a16:creationId xmlns:a16="http://schemas.microsoft.com/office/drawing/2014/main" id="{23BC6930-F550-AE0F-4599-68D7DCF05B39}"/>
              </a:ext>
            </a:extLst>
          </p:cNvPr>
          <p:cNvSpPr/>
          <p:nvPr/>
        </p:nvSpPr>
        <p:spPr>
          <a:xfrm>
            <a:off x="6216025" y="2004139"/>
            <a:ext cx="1707714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2036x</a:t>
            </a:r>
            <a:endParaRPr lang="en-US" sz="3600" dirty="0"/>
          </a:p>
        </p:txBody>
      </p:sp>
      <p:sp>
        <p:nvSpPr>
          <p:cNvPr id="22" name="Text 26">
            <a:extLst>
              <a:ext uri="{FF2B5EF4-FFF2-40B4-BE49-F238E27FC236}">
                <a16:creationId xmlns:a16="http://schemas.microsoft.com/office/drawing/2014/main" id="{90E51C99-A4F3-414C-74D7-5D25F6451EC3}"/>
              </a:ext>
            </a:extLst>
          </p:cNvPr>
          <p:cNvSpPr/>
          <p:nvPr/>
        </p:nvSpPr>
        <p:spPr>
          <a:xfrm>
            <a:off x="6964450" y="2638980"/>
            <a:ext cx="91903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Квалификация лида</a:t>
            </a:r>
            <a:endParaRPr lang="en-US" sz="1350" dirty="0"/>
          </a:p>
        </p:txBody>
      </p:sp>
      <p:sp>
        <p:nvSpPr>
          <p:cNvPr id="23" name="Text 27">
            <a:extLst>
              <a:ext uri="{FF2B5EF4-FFF2-40B4-BE49-F238E27FC236}">
                <a16:creationId xmlns:a16="http://schemas.microsoft.com/office/drawing/2014/main" id="{EA35D5C3-6CD9-3E11-AA9D-EAACE3455371}"/>
              </a:ext>
            </a:extLst>
          </p:cNvPr>
          <p:cNvSpPr/>
          <p:nvPr/>
        </p:nvSpPr>
        <p:spPr>
          <a:xfrm>
            <a:off x="6216025" y="2996525"/>
            <a:ext cx="170771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 часа → 5.3 секунды</a:t>
            </a:r>
            <a:endParaRPr lang="en-US" sz="1050" dirty="0"/>
          </a:p>
        </p:txBody>
      </p:sp>
      <p:sp>
        <p:nvSpPr>
          <p:cNvPr id="24" name="Text 28">
            <a:extLst>
              <a:ext uri="{FF2B5EF4-FFF2-40B4-BE49-F238E27FC236}">
                <a16:creationId xmlns:a16="http://schemas.microsoft.com/office/drawing/2014/main" id="{6CD371FE-6B76-F095-1C01-227EEA54115A}"/>
              </a:ext>
            </a:extLst>
          </p:cNvPr>
          <p:cNvSpPr/>
          <p:nvPr/>
        </p:nvSpPr>
        <p:spPr>
          <a:xfrm>
            <a:off x="10112407" y="1162367"/>
            <a:ext cx="1833918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947x</a:t>
            </a:r>
            <a:endParaRPr lang="en-US" sz="3600" dirty="0"/>
          </a:p>
        </p:txBody>
      </p:sp>
      <p:sp>
        <p:nvSpPr>
          <p:cNvPr id="25" name="Text 29">
            <a:extLst>
              <a:ext uri="{FF2B5EF4-FFF2-40B4-BE49-F238E27FC236}">
                <a16:creationId xmlns:a16="http://schemas.microsoft.com/office/drawing/2014/main" id="{58758BF5-4D93-845B-A261-CE817DAECA78}"/>
              </a:ext>
            </a:extLst>
          </p:cNvPr>
          <p:cNvSpPr/>
          <p:nvPr/>
        </p:nvSpPr>
        <p:spPr>
          <a:xfrm>
            <a:off x="10860832" y="1797208"/>
            <a:ext cx="98695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Создание КП</a:t>
            </a:r>
            <a:endParaRPr lang="en-US" sz="1350" dirty="0"/>
          </a:p>
        </p:txBody>
      </p:sp>
      <p:sp>
        <p:nvSpPr>
          <p:cNvPr id="26" name="Text 30">
            <a:extLst>
              <a:ext uri="{FF2B5EF4-FFF2-40B4-BE49-F238E27FC236}">
                <a16:creationId xmlns:a16="http://schemas.microsoft.com/office/drawing/2014/main" id="{7092C291-3784-0D6A-CA00-4CC48334BAAC}"/>
              </a:ext>
            </a:extLst>
          </p:cNvPr>
          <p:cNvSpPr/>
          <p:nvPr/>
        </p:nvSpPr>
        <p:spPr>
          <a:xfrm>
            <a:off x="10112407" y="2154753"/>
            <a:ext cx="183391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 часа → 15.2 секунды</a:t>
            </a:r>
            <a:endParaRPr lang="en-US" sz="1050" dirty="0"/>
          </a:p>
        </p:txBody>
      </p:sp>
      <p:sp>
        <p:nvSpPr>
          <p:cNvPr id="27" name="Text 31">
            <a:extLst>
              <a:ext uri="{FF2B5EF4-FFF2-40B4-BE49-F238E27FC236}">
                <a16:creationId xmlns:a16="http://schemas.microsoft.com/office/drawing/2014/main" id="{ABA5DDB1-E081-A4C4-C5C4-20A3754DEA8B}"/>
              </a:ext>
            </a:extLst>
          </p:cNvPr>
          <p:cNvSpPr/>
          <p:nvPr/>
        </p:nvSpPr>
        <p:spPr>
          <a:xfrm>
            <a:off x="8404575" y="2726848"/>
            <a:ext cx="1833918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3555x</a:t>
            </a:r>
            <a:endParaRPr lang="en-US" sz="3600" dirty="0"/>
          </a:p>
        </p:txBody>
      </p:sp>
      <p:sp>
        <p:nvSpPr>
          <p:cNvPr id="28" name="Text 32">
            <a:extLst>
              <a:ext uri="{FF2B5EF4-FFF2-40B4-BE49-F238E27FC236}">
                <a16:creationId xmlns:a16="http://schemas.microsoft.com/office/drawing/2014/main" id="{2DC4CDBA-5AFF-83C4-3BE6-A54F1D2D9A95}"/>
              </a:ext>
            </a:extLst>
          </p:cNvPr>
          <p:cNvSpPr/>
          <p:nvPr/>
        </p:nvSpPr>
        <p:spPr>
          <a:xfrm>
            <a:off x="9153000" y="3361689"/>
            <a:ext cx="98695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Технический аудит</a:t>
            </a:r>
            <a:endParaRPr lang="en-US" sz="1350" dirty="0"/>
          </a:p>
        </p:txBody>
      </p:sp>
      <p:sp>
        <p:nvSpPr>
          <p:cNvPr id="29" name="Text 33">
            <a:extLst>
              <a:ext uri="{FF2B5EF4-FFF2-40B4-BE49-F238E27FC236}">
                <a16:creationId xmlns:a16="http://schemas.microsoft.com/office/drawing/2014/main" id="{C23C0403-B756-B8CE-9E9A-30BFB9C8FE6E}"/>
              </a:ext>
            </a:extLst>
          </p:cNvPr>
          <p:cNvSpPr/>
          <p:nvPr/>
        </p:nvSpPr>
        <p:spPr>
          <a:xfrm>
            <a:off x="8404575" y="3719234"/>
            <a:ext cx="183391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 часов → 8.1 секунды</a:t>
            </a:r>
            <a:endParaRPr lang="en-US" sz="1050" dirty="0"/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ECDDA887-59BC-57C9-190F-D03BDC586D42}"/>
              </a:ext>
            </a:extLst>
          </p:cNvPr>
          <p:cNvSpPr/>
          <p:nvPr/>
        </p:nvSpPr>
        <p:spPr>
          <a:xfrm>
            <a:off x="1214315" y="1895034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Уровень</a:t>
            </a:r>
            <a:endParaRPr lang="en-US" sz="1050" dirty="0"/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5089419F-CC93-8965-D590-509FE168D2F6}"/>
              </a:ext>
            </a:extLst>
          </p:cNvPr>
          <p:cNvSpPr/>
          <p:nvPr/>
        </p:nvSpPr>
        <p:spPr>
          <a:xfrm>
            <a:off x="2484189" y="1880807"/>
            <a:ext cx="1373818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Стоимость</a:t>
            </a:r>
            <a:endParaRPr lang="en-US" sz="1050" dirty="0"/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C184789D-4FF4-6465-07EB-F8425B352172}"/>
              </a:ext>
            </a:extLst>
          </p:cNvPr>
          <p:cNvSpPr/>
          <p:nvPr/>
        </p:nvSpPr>
        <p:spPr>
          <a:xfrm>
            <a:off x="3715336" y="1935434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% от общих</a:t>
            </a:r>
            <a:endParaRPr lang="en-US" sz="1050" dirty="0"/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D1960E4E-015C-9888-C71D-68EEEF2BADB8}"/>
              </a:ext>
            </a:extLst>
          </p:cNvPr>
          <p:cNvSpPr/>
          <p:nvPr/>
        </p:nvSpPr>
        <p:spPr>
          <a:xfrm>
            <a:off x="1214315" y="2300918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Executive</a:t>
            </a:r>
            <a:endParaRPr lang="en-US" sz="1050" dirty="0"/>
          </a:p>
        </p:txBody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5AF557CB-2334-7228-FB5C-EDB62BFBA418}"/>
              </a:ext>
            </a:extLst>
          </p:cNvPr>
          <p:cNvSpPr/>
          <p:nvPr/>
        </p:nvSpPr>
        <p:spPr>
          <a:xfrm>
            <a:off x="2484189" y="2286691"/>
            <a:ext cx="1373818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$0.4005</a:t>
            </a:r>
            <a:endParaRPr lang="en-US" sz="1050" dirty="0"/>
          </a:p>
        </p:txBody>
      </p:sp>
      <p:sp>
        <p:nvSpPr>
          <p:cNvPr id="35" name="Text 10">
            <a:extLst>
              <a:ext uri="{FF2B5EF4-FFF2-40B4-BE49-F238E27FC236}">
                <a16:creationId xmlns:a16="http://schemas.microsoft.com/office/drawing/2014/main" id="{855CA80D-37FB-8E7B-FA98-E05C15499001}"/>
              </a:ext>
            </a:extLst>
          </p:cNvPr>
          <p:cNvSpPr/>
          <p:nvPr/>
        </p:nvSpPr>
        <p:spPr>
          <a:xfrm>
            <a:off x="3715336" y="2341318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91.2%</a:t>
            </a:r>
            <a:endParaRPr lang="en-US" sz="1050" dirty="0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6B075A73-4923-24A3-1EA2-9557BF464B46}"/>
              </a:ext>
            </a:extLst>
          </p:cNvPr>
          <p:cNvSpPr/>
          <p:nvPr/>
        </p:nvSpPr>
        <p:spPr>
          <a:xfrm>
            <a:off x="1214315" y="2706802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Management</a:t>
            </a:r>
            <a:endParaRPr lang="en-US" sz="1050" dirty="0"/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5C0E8F6C-FFEB-17C7-C77F-9753E03C8BD2}"/>
              </a:ext>
            </a:extLst>
          </p:cNvPr>
          <p:cNvSpPr/>
          <p:nvPr/>
        </p:nvSpPr>
        <p:spPr>
          <a:xfrm>
            <a:off x="2484189" y="2692575"/>
            <a:ext cx="1373818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$0.0420</a:t>
            </a:r>
            <a:endParaRPr lang="en-US" sz="1050" dirty="0"/>
          </a:p>
        </p:txBody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7B6B257F-5066-DE5E-6463-4A7EACC275B0}"/>
              </a:ext>
            </a:extLst>
          </p:cNvPr>
          <p:cNvSpPr/>
          <p:nvPr/>
        </p:nvSpPr>
        <p:spPr>
          <a:xfrm>
            <a:off x="3715336" y="2747202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4.3%</a:t>
            </a:r>
            <a:endParaRPr lang="en-US" sz="1050" dirty="0"/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3F51FAED-2241-7AB9-717E-6A6EBE6389EE}"/>
              </a:ext>
            </a:extLst>
          </p:cNvPr>
          <p:cNvSpPr/>
          <p:nvPr/>
        </p:nvSpPr>
        <p:spPr>
          <a:xfrm>
            <a:off x="1214315" y="3112686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Operational</a:t>
            </a:r>
            <a:endParaRPr lang="en-US" sz="1050" dirty="0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7F619D14-7E7B-F834-C2D4-E23FD722C805}"/>
              </a:ext>
            </a:extLst>
          </p:cNvPr>
          <p:cNvSpPr/>
          <p:nvPr/>
        </p:nvSpPr>
        <p:spPr>
          <a:xfrm>
            <a:off x="2484189" y="3098459"/>
            <a:ext cx="1373818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$0.0458</a:t>
            </a:r>
            <a:endParaRPr lang="en-US" sz="1050" dirty="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D99EDE6E-8C29-09DA-B559-09D321D84FD5}"/>
              </a:ext>
            </a:extLst>
          </p:cNvPr>
          <p:cNvSpPr/>
          <p:nvPr/>
        </p:nvSpPr>
        <p:spPr>
          <a:xfrm>
            <a:off x="3715336" y="3153086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4.5%</a:t>
            </a:r>
            <a:endParaRPr lang="en-US" sz="1050" dirty="0"/>
          </a:p>
        </p:txBody>
      </p:sp>
      <p:sp>
        <p:nvSpPr>
          <p:cNvPr id="42" name="Text 20">
            <a:extLst>
              <a:ext uri="{FF2B5EF4-FFF2-40B4-BE49-F238E27FC236}">
                <a16:creationId xmlns:a16="http://schemas.microsoft.com/office/drawing/2014/main" id="{2903E7D4-7C85-5B60-D5DD-E6D3388CCF0F}"/>
              </a:ext>
            </a:extLst>
          </p:cNvPr>
          <p:cNvSpPr/>
          <p:nvPr/>
        </p:nvSpPr>
        <p:spPr>
          <a:xfrm>
            <a:off x="1214315" y="3518570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ИТОГО</a:t>
            </a:r>
            <a:endParaRPr lang="en-US" sz="1050" dirty="0"/>
          </a:p>
        </p:txBody>
      </p:sp>
      <p:sp>
        <p:nvSpPr>
          <p:cNvPr id="43" name="Text 21">
            <a:extLst>
              <a:ext uri="{FF2B5EF4-FFF2-40B4-BE49-F238E27FC236}">
                <a16:creationId xmlns:a16="http://schemas.microsoft.com/office/drawing/2014/main" id="{82AF01BD-2441-35C0-9846-FFE14F4CF89E}"/>
              </a:ext>
            </a:extLst>
          </p:cNvPr>
          <p:cNvSpPr/>
          <p:nvPr/>
        </p:nvSpPr>
        <p:spPr>
          <a:xfrm>
            <a:off x="2484189" y="3504343"/>
            <a:ext cx="1373818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$0.4883</a:t>
            </a:r>
            <a:endParaRPr lang="en-US" sz="1050" dirty="0"/>
          </a:p>
        </p:txBody>
      </p:sp>
      <p:sp>
        <p:nvSpPr>
          <p:cNvPr id="44" name="Text 22">
            <a:extLst>
              <a:ext uri="{FF2B5EF4-FFF2-40B4-BE49-F238E27FC236}">
                <a16:creationId xmlns:a16="http://schemas.microsoft.com/office/drawing/2014/main" id="{A5CA4250-2276-EC2C-65FA-D1550D5DD501}"/>
              </a:ext>
            </a:extLst>
          </p:cNvPr>
          <p:cNvSpPr/>
          <p:nvPr/>
        </p:nvSpPr>
        <p:spPr>
          <a:xfrm>
            <a:off x="3715336" y="3558970"/>
            <a:ext cx="1376535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100%</a:t>
            </a:r>
            <a:endParaRPr lang="en-US" sz="1050" dirty="0"/>
          </a:p>
        </p:txBody>
      </p:sp>
      <p:sp>
        <p:nvSpPr>
          <p:cNvPr id="45" name="Text 38">
            <a:extLst>
              <a:ext uri="{FF2B5EF4-FFF2-40B4-BE49-F238E27FC236}">
                <a16:creationId xmlns:a16="http://schemas.microsoft.com/office/drawing/2014/main" id="{BC2E71C2-37EE-3664-9C41-CB996D3DF10B}"/>
              </a:ext>
            </a:extLst>
          </p:cNvPr>
          <p:cNvSpPr/>
          <p:nvPr/>
        </p:nvSpPr>
        <p:spPr>
          <a:xfrm>
            <a:off x="1066201" y="7259046"/>
            <a:ext cx="9736357" cy="20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ROI: 510,100% - 679,400%</a:t>
            </a:r>
            <a:endParaRPr lang="en-US" sz="1050" dirty="0"/>
          </a:p>
        </p:txBody>
      </p:sp>
      <p:sp>
        <p:nvSpPr>
          <p:cNvPr id="46" name="Text 34">
            <a:extLst>
              <a:ext uri="{FF2B5EF4-FFF2-40B4-BE49-F238E27FC236}">
                <a16:creationId xmlns:a16="http://schemas.microsoft.com/office/drawing/2014/main" id="{C2C18D80-1AE0-26E0-DE38-F9A18BD12598}"/>
              </a:ext>
            </a:extLst>
          </p:cNvPr>
          <p:cNvSpPr/>
          <p:nvPr/>
        </p:nvSpPr>
        <p:spPr>
          <a:xfrm>
            <a:off x="941260" y="4061733"/>
            <a:ext cx="2493288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Стоимостная эффективность:</a:t>
            </a:r>
            <a:endParaRPr lang="en-US" sz="1350" dirty="0"/>
          </a:p>
        </p:txBody>
      </p:sp>
      <p:sp>
        <p:nvSpPr>
          <p:cNvPr id="47" name="Text 35">
            <a:extLst>
              <a:ext uri="{FF2B5EF4-FFF2-40B4-BE49-F238E27FC236}">
                <a16:creationId xmlns:a16="http://schemas.microsoft.com/office/drawing/2014/main" id="{8B30DD41-837C-5934-8EF2-DEF933585A49}"/>
              </a:ext>
            </a:extLst>
          </p:cNvPr>
          <p:cNvSpPr/>
          <p:nvPr/>
        </p:nvSpPr>
        <p:spPr>
          <a:xfrm>
            <a:off x="941260" y="4489048"/>
            <a:ext cx="1365361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ru-RU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Стоимость ручной обработки за цикл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$450-600 </a:t>
            </a:r>
            <a:endParaRPr lang="en-US" sz="1050" dirty="0"/>
          </a:p>
        </p:txBody>
      </p:sp>
      <p:sp>
        <p:nvSpPr>
          <p:cNvPr id="48" name="Text 36">
            <a:extLst>
              <a:ext uri="{FF2B5EF4-FFF2-40B4-BE49-F238E27FC236}">
                <a16:creationId xmlns:a16="http://schemas.microsoft.com/office/drawing/2014/main" id="{08D5FE8B-055B-E1B3-1B07-BB85733EA01E}"/>
              </a:ext>
            </a:extLst>
          </p:cNvPr>
          <p:cNvSpPr/>
          <p:nvPr/>
        </p:nvSpPr>
        <p:spPr>
          <a:xfrm>
            <a:off x="941260" y="4761106"/>
            <a:ext cx="1365361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ru-RU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Стоимость с помощью 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</a:t>
            </a:r>
            <a:r>
              <a:rPr lang="ru-RU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за цикл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$0.4883</a:t>
            </a:r>
            <a:endParaRPr lang="en-US" sz="1050" dirty="0"/>
          </a:p>
        </p:txBody>
      </p:sp>
      <p:sp>
        <p:nvSpPr>
          <p:cNvPr id="49" name="Text 37">
            <a:extLst>
              <a:ext uri="{FF2B5EF4-FFF2-40B4-BE49-F238E27FC236}">
                <a16:creationId xmlns:a16="http://schemas.microsoft.com/office/drawing/2014/main" id="{1827A03E-65D9-4BE9-1443-15DB9F224ECC}"/>
              </a:ext>
            </a:extLst>
          </p:cNvPr>
          <p:cNvSpPr/>
          <p:nvPr/>
        </p:nvSpPr>
        <p:spPr>
          <a:xfrm>
            <a:off x="941260" y="5033163"/>
            <a:ext cx="1365361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ru-RU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Снижение затрат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5102x - 6794x </a:t>
            </a:r>
            <a:r>
              <a:rPr lang="ru-RU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дешевле</a:t>
            </a:r>
            <a:endParaRPr lang="en-US" sz="1050" dirty="0"/>
          </a:p>
        </p:txBody>
      </p:sp>
      <p:sp>
        <p:nvSpPr>
          <p:cNvPr id="50" name="Text 38">
            <a:extLst>
              <a:ext uri="{FF2B5EF4-FFF2-40B4-BE49-F238E27FC236}">
                <a16:creationId xmlns:a16="http://schemas.microsoft.com/office/drawing/2014/main" id="{FFEE7589-76C6-552D-F1FE-E7BE5B63C759}"/>
              </a:ext>
            </a:extLst>
          </p:cNvPr>
          <p:cNvSpPr/>
          <p:nvPr/>
        </p:nvSpPr>
        <p:spPr>
          <a:xfrm>
            <a:off x="941260" y="5305221"/>
            <a:ext cx="1365361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ROI: 510,100% - 679,400%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974</Words>
  <Application>Microsoft Macintosh PowerPoint</Application>
  <PresentationFormat>Широкоэкранный</PresentationFormat>
  <Paragraphs>231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Epilogue</vt:lpstr>
      <vt:lpstr>Montserrat</vt:lpstr>
      <vt:lpstr>Arial</vt:lpstr>
      <vt:lpstr>Menlo</vt:lpstr>
      <vt:lpstr>Fraunces Medium</vt:lpstr>
      <vt:lpstr>Times New Roman</vt:lpstr>
      <vt:lpstr>Oswald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Андрей Попов</cp:lastModifiedBy>
  <cp:revision>5</cp:revision>
  <dcterms:modified xsi:type="dcterms:W3CDTF">2025-08-20T11:21:41Z</dcterms:modified>
</cp:coreProperties>
</file>